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56" r:id="rId2"/>
    <p:sldId id="378" r:id="rId3"/>
    <p:sldId id="267" r:id="rId4"/>
    <p:sldId id="392" r:id="rId5"/>
    <p:sldId id="265" r:id="rId6"/>
    <p:sldId id="359" r:id="rId7"/>
    <p:sldId id="367" r:id="rId8"/>
    <p:sldId id="393" r:id="rId9"/>
    <p:sldId id="357" r:id="rId10"/>
    <p:sldId id="361" r:id="rId11"/>
    <p:sldId id="364" r:id="rId12"/>
    <p:sldId id="365" r:id="rId13"/>
    <p:sldId id="360" r:id="rId14"/>
    <p:sldId id="368" r:id="rId15"/>
    <p:sldId id="369" r:id="rId16"/>
    <p:sldId id="370" r:id="rId17"/>
    <p:sldId id="371" r:id="rId18"/>
    <p:sldId id="374" r:id="rId19"/>
    <p:sldId id="372" r:id="rId20"/>
    <p:sldId id="375" r:id="rId21"/>
    <p:sldId id="401" r:id="rId22"/>
    <p:sldId id="384" r:id="rId23"/>
    <p:sldId id="403" r:id="rId24"/>
    <p:sldId id="385" r:id="rId25"/>
    <p:sldId id="386" r:id="rId26"/>
    <p:sldId id="387" r:id="rId27"/>
    <p:sldId id="388" r:id="rId28"/>
    <p:sldId id="389" r:id="rId29"/>
    <p:sldId id="390" r:id="rId30"/>
    <p:sldId id="391" r:id="rId31"/>
    <p:sldId id="395" r:id="rId32"/>
    <p:sldId id="396" r:id="rId33"/>
    <p:sldId id="397" r:id="rId34"/>
    <p:sldId id="399" r:id="rId35"/>
    <p:sldId id="398" r:id="rId36"/>
    <p:sldId id="400" r:id="rId37"/>
    <p:sldId id="402"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HBERLİK" initial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Orta Stil 1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467" autoAdjust="0"/>
    <p:restoredTop sz="94660"/>
  </p:normalViewPr>
  <p:slideViewPr>
    <p:cSldViewPr snapToGrid="0" showGuides="1">
      <p:cViewPr>
        <p:scale>
          <a:sx n="66" d="100"/>
          <a:sy n="66" d="100"/>
        </p:scale>
        <p:origin x="-1470" y="-3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tr-TR"/>
  <c:style val="34"/>
  <c:chart>
    <c:title>
      <c:tx>
        <c:rich>
          <a:bodyPr/>
          <a:lstStyle/>
          <a:p>
            <a:pPr>
              <a:defRPr lang="en-US"/>
            </a:pPr>
            <a:r>
              <a:rPr lang="tr-TR" dirty="0" smtClean="0"/>
              <a:t>Yerleştirme</a:t>
            </a:r>
            <a:r>
              <a:rPr lang="tr-TR" baseline="0" dirty="0" smtClean="0"/>
              <a:t> Puanı Hesaplama</a:t>
            </a:r>
            <a:endParaRPr lang="en-US" dirty="0"/>
          </a:p>
        </c:rich>
      </c:tx>
      <c:layout/>
    </c:title>
    <c:view3D>
      <c:rotX val="30"/>
      <c:perspective val="30"/>
    </c:view3D>
    <c:plotArea>
      <c:layout/>
      <c:pie3DChart>
        <c:varyColors val="1"/>
        <c:ser>
          <c:idx val="0"/>
          <c:order val="0"/>
          <c:tx>
            <c:strRef>
              <c:f>Sayfa1!$B$1</c:f>
              <c:strCache>
                <c:ptCount val="1"/>
                <c:pt idx="0">
                  <c:v>Satışlar</c:v>
                </c:pt>
              </c:strCache>
            </c:strRef>
          </c:tx>
          <c:explosion val="25"/>
          <c:dPt>
            <c:idx val="0"/>
            <c:explosion val="0"/>
          </c:dPt>
          <c:cat>
            <c:strRef>
              <c:f>Sayfa1!$A$2:$A$3</c:f>
              <c:strCache>
                <c:ptCount val="2"/>
                <c:pt idx="0">
                  <c:v>TEMEL YETERLİLİK TESTİ</c:v>
                </c:pt>
                <c:pt idx="1">
                  <c:v>ALAN YETERLİLİK TESTİ</c:v>
                </c:pt>
              </c:strCache>
            </c:strRef>
          </c:cat>
          <c:val>
            <c:numRef>
              <c:f>Sayfa1!$B$2:$B$3</c:f>
              <c:numCache>
                <c:formatCode>General</c:formatCode>
                <c:ptCount val="2"/>
                <c:pt idx="0">
                  <c:v>40</c:v>
                </c:pt>
                <c:pt idx="1">
                  <c:v>60</c:v>
                </c:pt>
              </c:numCache>
            </c:numRef>
          </c:val>
        </c:ser>
      </c:pie3DChart>
    </c:plotArea>
    <c:legend>
      <c:legendPos val="r"/>
      <c:layout/>
      <c:txPr>
        <a:bodyPr/>
        <a:lstStyle/>
        <a:p>
          <a:pPr>
            <a:defRPr lang="en-US"/>
          </a:pPr>
          <a:endParaRPr lang="tr-TR"/>
        </a:p>
      </c:txPr>
    </c:legend>
    <c:plotVisOnly val="1"/>
    <c:dispBlanksAs val="zero"/>
  </c:chart>
  <c:txPr>
    <a:bodyPr/>
    <a:lstStyle/>
    <a:p>
      <a:pPr>
        <a:defRPr sz="1800"/>
      </a:pPr>
      <a:endParaRPr lang="tr-TR"/>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31806-4C39-47E9-86CD-EB79EB428192}"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BCB0CF76-2E9B-4ABD-8869-01A7019BEA46}">
      <dgm:prSet phldrT="[Text]"/>
      <dgm:spPr/>
      <dgm:t>
        <a:bodyPr/>
        <a:lstStyle/>
        <a:p>
          <a:r>
            <a:rPr lang="en-US" dirty="0" smtClean="0"/>
            <a:t> </a:t>
          </a:r>
          <a:endParaRPr lang="en-US" dirty="0"/>
        </a:p>
      </dgm:t>
    </dgm:pt>
    <dgm:pt modelId="{12D9DAB7-33BA-4ECF-AF6D-AEF3F83A29C3}" type="parTrans" cxnId="{259337CF-0B3D-4653-BF20-9BBF13397099}">
      <dgm:prSet/>
      <dgm:spPr/>
      <dgm:t>
        <a:bodyPr/>
        <a:lstStyle/>
        <a:p>
          <a:endParaRPr lang="en-US"/>
        </a:p>
      </dgm:t>
    </dgm:pt>
    <dgm:pt modelId="{BF361921-843B-43C3-8BFD-06F47DC934C8}" type="sibTrans" cxnId="{259337CF-0B3D-4653-BF20-9BBF13397099}">
      <dgm:prSet/>
      <dgm:spPr/>
      <dgm:t>
        <a:bodyPr/>
        <a:lstStyle/>
        <a:p>
          <a:endParaRPr lang="en-US"/>
        </a:p>
      </dgm:t>
    </dgm:pt>
    <dgm:pt modelId="{174D340A-1DBC-4736-BABC-8C6CC8D6F878}">
      <dgm:prSet phldrT="[Text]"/>
      <dgm:spPr>
        <a:solidFill>
          <a:schemeClr val="accent2"/>
        </a:solidFill>
      </dgm:spPr>
      <dgm:t>
        <a:bodyPr/>
        <a:lstStyle/>
        <a:p>
          <a:r>
            <a:rPr lang="en-US" dirty="0" smtClean="0"/>
            <a:t> </a:t>
          </a:r>
          <a:endParaRPr lang="en-US" dirty="0"/>
        </a:p>
      </dgm:t>
    </dgm:pt>
    <dgm:pt modelId="{4C81AD53-E29A-4AED-80FA-DD4A3DDAB7E0}" type="parTrans" cxnId="{7538B1CC-5847-43B8-9A08-FA49C0CA2780}">
      <dgm:prSet/>
      <dgm:spPr/>
      <dgm:t>
        <a:bodyPr/>
        <a:lstStyle/>
        <a:p>
          <a:endParaRPr lang="en-US"/>
        </a:p>
      </dgm:t>
    </dgm:pt>
    <dgm:pt modelId="{A4CFFA0E-3AC9-4CCB-9410-52A2AF965A84}" type="sibTrans" cxnId="{7538B1CC-5847-43B8-9A08-FA49C0CA2780}">
      <dgm:prSet/>
      <dgm:spPr/>
      <dgm:t>
        <a:bodyPr/>
        <a:lstStyle/>
        <a:p>
          <a:endParaRPr lang="en-US"/>
        </a:p>
      </dgm:t>
    </dgm:pt>
    <dgm:pt modelId="{E3D04C11-D947-413A-81DE-00EA3CDDBDC2}">
      <dgm:prSet phldrT="[Text]"/>
      <dgm:spPr>
        <a:solidFill>
          <a:schemeClr val="accent3"/>
        </a:solidFill>
      </dgm:spPr>
      <dgm:t>
        <a:bodyPr/>
        <a:lstStyle/>
        <a:p>
          <a:r>
            <a:rPr lang="en-US" dirty="0" smtClean="0"/>
            <a:t> </a:t>
          </a:r>
          <a:endParaRPr lang="en-US" dirty="0"/>
        </a:p>
      </dgm:t>
    </dgm:pt>
    <dgm:pt modelId="{DC136269-3770-4A26-AF2F-2407BB0BC66F}" type="parTrans" cxnId="{6706A0DF-4548-41C6-98A4-E2ACD724745C}">
      <dgm:prSet/>
      <dgm:spPr/>
      <dgm:t>
        <a:bodyPr/>
        <a:lstStyle/>
        <a:p>
          <a:endParaRPr lang="en-US"/>
        </a:p>
      </dgm:t>
    </dgm:pt>
    <dgm:pt modelId="{8B01525C-1C25-422A-9CDA-D5E5125CD10F}" type="sibTrans" cxnId="{6706A0DF-4548-41C6-98A4-E2ACD724745C}">
      <dgm:prSet/>
      <dgm:spPr/>
      <dgm:t>
        <a:bodyPr/>
        <a:lstStyle/>
        <a:p>
          <a:endParaRPr lang="en-US"/>
        </a:p>
      </dgm:t>
    </dgm:pt>
    <dgm:pt modelId="{7641BBE5-612A-40BB-A13C-4DAE4A9171DC}">
      <dgm:prSet phldrT="[Text]"/>
      <dgm:spPr>
        <a:solidFill>
          <a:schemeClr val="accent5"/>
        </a:solidFill>
      </dgm:spPr>
      <dgm:t>
        <a:bodyPr/>
        <a:lstStyle/>
        <a:p>
          <a:r>
            <a:rPr lang="en-US" dirty="0" smtClean="0"/>
            <a:t> </a:t>
          </a:r>
          <a:endParaRPr lang="en-US" dirty="0"/>
        </a:p>
      </dgm:t>
    </dgm:pt>
    <dgm:pt modelId="{270BDABB-B31F-4AB0-BA3F-763E8F292D86}" type="parTrans" cxnId="{9EC50658-4684-4563-BE4B-FEE40872A7F7}">
      <dgm:prSet/>
      <dgm:spPr/>
      <dgm:t>
        <a:bodyPr/>
        <a:lstStyle/>
        <a:p>
          <a:endParaRPr lang="en-US"/>
        </a:p>
      </dgm:t>
    </dgm:pt>
    <dgm:pt modelId="{8147E180-0DA6-4525-AB32-BBDF083011A7}" type="sibTrans" cxnId="{9EC50658-4684-4563-BE4B-FEE40872A7F7}">
      <dgm:prSet/>
      <dgm:spPr/>
      <dgm:t>
        <a:bodyPr/>
        <a:lstStyle/>
        <a:p>
          <a:endParaRPr lang="en-US"/>
        </a:p>
      </dgm:t>
    </dgm:pt>
    <dgm:pt modelId="{BD597720-48F2-4493-9787-D93083094F60}" type="pres">
      <dgm:prSet presAssocID="{FCE31806-4C39-47E9-86CD-EB79EB428192}" presName="matrix" presStyleCnt="0">
        <dgm:presLayoutVars>
          <dgm:chMax val="1"/>
          <dgm:dir/>
          <dgm:resizeHandles val="exact"/>
        </dgm:presLayoutVars>
      </dgm:prSet>
      <dgm:spPr/>
      <dgm:t>
        <a:bodyPr/>
        <a:lstStyle/>
        <a:p>
          <a:endParaRPr lang="en-US"/>
        </a:p>
      </dgm:t>
    </dgm:pt>
    <dgm:pt modelId="{9FF0B515-76B9-4690-997E-45E35FBDA025}" type="pres">
      <dgm:prSet presAssocID="{FCE31806-4C39-47E9-86CD-EB79EB428192}" presName="axisShape" presStyleLbl="bgShp" presStyleIdx="0" presStyleCnt="1"/>
      <dgm:spPr>
        <a:solidFill>
          <a:schemeClr val="tx2">
            <a:lumMod val="50000"/>
          </a:schemeClr>
        </a:solidFill>
      </dgm:spPr>
    </dgm:pt>
    <dgm:pt modelId="{94A907CC-C31D-428C-84CB-700D98D98B03}" type="pres">
      <dgm:prSet presAssocID="{FCE31806-4C39-47E9-86CD-EB79EB428192}" presName="rect1" presStyleLbl="node1" presStyleIdx="0" presStyleCnt="4">
        <dgm:presLayoutVars>
          <dgm:chMax val="0"/>
          <dgm:chPref val="0"/>
          <dgm:bulletEnabled val="1"/>
        </dgm:presLayoutVars>
      </dgm:prSet>
      <dgm:spPr/>
      <dgm:t>
        <a:bodyPr/>
        <a:lstStyle/>
        <a:p>
          <a:endParaRPr lang="en-US"/>
        </a:p>
      </dgm:t>
    </dgm:pt>
    <dgm:pt modelId="{5D70D4E5-842E-4B81-A8DC-8EC1C6AE1260}" type="pres">
      <dgm:prSet presAssocID="{FCE31806-4C39-47E9-86CD-EB79EB428192}" presName="rect2" presStyleLbl="node1" presStyleIdx="1" presStyleCnt="4">
        <dgm:presLayoutVars>
          <dgm:chMax val="0"/>
          <dgm:chPref val="0"/>
          <dgm:bulletEnabled val="1"/>
        </dgm:presLayoutVars>
      </dgm:prSet>
      <dgm:spPr/>
      <dgm:t>
        <a:bodyPr/>
        <a:lstStyle/>
        <a:p>
          <a:endParaRPr lang="en-US"/>
        </a:p>
      </dgm:t>
    </dgm:pt>
    <dgm:pt modelId="{7F7A9869-D62A-44DC-8BF6-C3ACD0D47DB8}" type="pres">
      <dgm:prSet presAssocID="{FCE31806-4C39-47E9-86CD-EB79EB428192}" presName="rect3" presStyleLbl="node1" presStyleIdx="2" presStyleCnt="4">
        <dgm:presLayoutVars>
          <dgm:chMax val="0"/>
          <dgm:chPref val="0"/>
          <dgm:bulletEnabled val="1"/>
        </dgm:presLayoutVars>
      </dgm:prSet>
      <dgm:spPr/>
      <dgm:t>
        <a:bodyPr/>
        <a:lstStyle/>
        <a:p>
          <a:endParaRPr lang="en-US"/>
        </a:p>
      </dgm:t>
    </dgm:pt>
    <dgm:pt modelId="{30388FE3-A1C0-4302-BF45-7642169EC0D5}" type="pres">
      <dgm:prSet presAssocID="{FCE31806-4C39-47E9-86CD-EB79EB428192}" presName="rect4" presStyleLbl="node1" presStyleIdx="3" presStyleCnt="4">
        <dgm:presLayoutVars>
          <dgm:chMax val="0"/>
          <dgm:chPref val="0"/>
          <dgm:bulletEnabled val="1"/>
        </dgm:presLayoutVars>
      </dgm:prSet>
      <dgm:spPr/>
      <dgm:t>
        <a:bodyPr/>
        <a:lstStyle/>
        <a:p>
          <a:endParaRPr lang="en-US"/>
        </a:p>
      </dgm:t>
    </dgm:pt>
  </dgm:ptLst>
  <dgm:cxnLst>
    <dgm:cxn modelId="{B5880486-639C-4FB2-AD68-8B110B8A510B}" type="presOf" srcId="{FCE31806-4C39-47E9-86CD-EB79EB428192}" destId="{BD597720-48F2-4493-9787-D93083094F60}" srcOrd="0" destOrd="0" presId="urn:microsoft.com/office/officeart/2005/8/layout/matrix2"/>
    <dgm:cxn modelId="{040D520E-69F2-45A1-BD75-A363F37937EB}" type="presOf" srcId="{7641BBE5-612A-40BB-A13C-4DAE4A9171DC}" destId="{30388FE3-A1C0-4302-BF45-7642169EC0D5}" srcOrd="0" destOrd="0" presId="urn:microsoft.com/office/officeart/2005/8/layout/matrix2"/>
    <dgm:cxn modelId="{259337CF-0B3D-4653-BF20-9BBF13397099}" srcId="{FCE31806-4C39-47E9-86CD-EB79EB428192}" destId="{BCB0CF76-2E9B-4ABD-8869-01A7019BEA46}" srcOrd="0" destOrd="0" parTransId="{12D9DAB7-33BA-4ECF-AF6D-AEF3F83A29C3}" sibTransId="{BF361921-843B-43C3-8BFD-06F47DC934C8}"/>
    <dgm:cxn modelId="{9EC50658-4684-4563-BE4B-FEE40872A7F7}" srcId="{FCE31806-4C39-47E9-86CD-EB79EB428192}" destId="{7641BBE5-612A-40BB-A13C-4DAE4A9171DC}" srcOrd="3" destOrd="0" parTransId="{270BDABB-B31F-4AB0-BA3F-763E8F292D86}" sibTransId="{8147E180-0DA6-4525-AB32-BBDF083011A7}"/>
    <dgm:cxn modelId="{7538B1CC-5847-43B8-9A08-FA49C0CA2780}" srcId="{FCE31806-4C39-47E9-86CD-EB79EB428192}" destId="{174D340A-1DBC-4736-BABC-8C6CC8D6F878}" srcOrd="1" destOrd="0" parTransId="{4C81AD53-E29A-4AED-80FA-DD4A3DDAB7E0}" sibTransId="{A4CFFA0E-3AC9-4CCB-9410-52A2AF965A84}"/>
    <dgm:cxn modelId="{8B872CC6-7D0B-44A2-B5B1-1351A14C75D9}" type="presOf" srcId="{BCB0CF76-2E9B-4ABD-8869-01A7019BEA46}" destId="{94A907CC-C31D-428C-84CB-700D98D98B03}" srcOrd="0" destOrd="0" presId="urn:microsoft.com/office/officeart/2005/8/layout/matrix2"/>
    <dgm:cxn modelId="{C48D3FFE-B9AB-49B3-9D64-FD4D195AA062}" type="presOf" srcId="{174D340A-1DBC-4736-BABC-8C6CC8D6F878}" destId="{5D70D4E5-842E-4B81-A8DC-8EC1C6AE1260}" srcOrd="0" destOrd="0" presId="urn:microsoft.com/office/officeart/2005/8/layout/matrix2"/>
    <dgm:cxn modelId="{6706A0DF-4548-41C6-98A4-E2ACD724745C}" srcId="{FCE31806-4C39-47E9-86CD-EB79EB428192}" destId="{E3D04C11-D947-413A-81DE-00EA3CDDBDC2}" srcOrd="2" destOrd="0" parTransId="{DC136269-3770-4A26-AF2F-2407BB0BC66F}" sibTransId="{8B01525C-1C25-422A-9CDA-D5E5125CD10F}"/>
    <dgm:cxn modelId="{784D20B1-1DCF-48D4-A00B-C8054A209361}" type="presOf" srcId="{E3D04C11-D947-413A-81DE-00EA3CDDBDC2}" destId="{7F7A9869-D62A-44DC-8BF6-C3ACD0D47DB8}" srcOrd="0" destOrd="0" presId="urn:microsoft.com/office/officeart/2005/8/layout/matrix2"/>
    <dgm:cxn modelId="{C4745986-89D1-4CAB-8E16-A969898146E7}" type="presParOf" srcId="{BD597720-48F2-4493-9787-D93083094F60}" destId="{9FF0B515-76B9-4690-997E-45E35FBDA025}" srcOrd="0" destOrd="0" presId="urn:microsoft.com/office/officeart/2005/8/layout/matrix2"/>
    <dgm:cxn modelId="{BC09B83B-60D2-4D28-9790-75E8C314D339}" type="presParOf" srcId="{BD597720-48F2-4493-9787-D93083094F60}" destId="{94A907CC-C31D-428C-84CB-700D98D98B03}" srcOrd="1" destOrd="0" presId="urn:microsoft.com/office/officeart/2005/8/layout/matrix2"/>
    <dgm:cxn modelId="{7DC0CE44-CF8E-4B0D-AD22-3CCDBC47A39B}" type="presParOf" srcId="{BD597720-48F2-4493-9787-D93083094F60}" destId="{5D70D4E5-842E-4B81-A8DC-8EC1C6AE1260}" srcOrd="2" destOrd="0" presId="urn:microsoft.com/office/officeart/2005/8/layout/matrix2"/>
    <dgm:cxn modelId="{D1ED1B93-9248-497E-86EF-FDB7A335D30C}" type="presParOf" srcId="{BD597720-48F2-4493-9787-D93083094F60}" destId="{7F7A9869-D62A-44DC-8BF6-C3ACD0D47DB8}" srcOrd="3" destOrd="0" presId="urn:microsoft.com/office/officeart/2005/8/layout/matrix2"/>
    <dgm:cxn modelId="{1F844D8B-2A6C-4F86-96B8-860E4A9023D7}" type="presParOf" srcId="{BD597720-48F2-4493-9787-D93083094F60}" destId="{30388FE3-A1C0-4302-BF45-7642169EC0D5}" srcOrd="4" destOrd="0" presId="urn:microsoft.com/office/officeart/2005/8/layout/matrix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0B515-76B9-4690-997E-45E35FBDA025}">
      <dsp:nvSpPr>
        <dsp:cNvPr id="0" name=""/>
        <dsp:cNvSpPr/>
      </dsp:nvSpPr>
      <dsp:spPr>
        <a:xfrm>
          <a:off x="1016000" y="0"/>
          <a:ext cx="4064000" cy="4064000"/>
        </a:xfrm>
        <a:prstGeom prst="quadArrow">
          <a:avLst>
            <a:gd name="adj1" fmla="val 2000"/>
            <a:gd name="adj2" fmla="val 4000"/>
            <a:gd name="adj3" fmla="val 5000"/>
          </a:avLst>
        </a:prstGeom>
        <a:solidFill>
          <a:schemeClr val="tx2">
            <a:lumMod val="50000"/>
          </a:schemeClr>
        </a:solidFill>
        <a:ln>
          <a:noFill/>
        </a:ln>
        <a:effectLst/>
      </dsp:spPr>
      <dsp:style>
        <a:lnRef idx="0">
          <a:scrgbClr r="0" g="0" b="0"/>
        </a:lnRef>
        <a:fillRef idx="1">
          <a:scrgbClr r="0" g="0" b="0"/>
        </a:fillRef>
        <a:effectRef idx="0">
          <a:scrgbClr r="0" g="0" b="0"/>
        </a:effectRef>
        <a:fontRef idx="minor"/>
      </dsp:style>
    </dsp:sp>
    <dsp:sp modelId="{94A907CC-C31D-428C-84CB-700D98D98B03}">
      <dsp:nvSpPr>
        <dsp:cNvPr id="0" name=""/>
        <dsp:cNvSpPr/>
      </dsp:nvSpPr>
      <dsp:spPr>
        <a:xfrm>
          <a:off x="1280160" y="26416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343515"/>
        <a:ext cx="1466890" cy="1466890"/>
      </dsp:txXfrm>
    </dsp:sp>
    <dsp:sp modelId="{5D70D4E5-842E-4B81-A8DC-8EC1C6AE1260}">
      <dsp:nvSpPr>
        <dsp:cNvPr id="0" name=""/>
        <dsp:cNvSpPr/>
      </dsp:nvSpPr>
      <dsp:spPr>
        <a:xfrm>
          <a:off x="3190240" y="264160"/>
          <a:ext cx="1625600" cy="162560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343515"/>
        <a:ext cx="1466890" cy="1466890"/>
      </dsp:txXfrm>
    </dsp:sp>
    <dsp:sp modelId="{7F7A9869-D62A-44DC-8BF6-C3ACD0D47DB8}">
      <dsp:nvSpPr>
        <dsp:cNvPr id="0" name=""/>
        <dsp:cNvSpPr/>
      </dsp:nvSpPr>
      <dsp:spPr>
        <a:xfrm>
          <a:off x="1280160" y="2174240"/>
          <a:ext cx="1625600" cy="162560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359515" y="2253595"/>
        <a:ext cx="1466890" cy="1466890"/>
      </dsp:txXfrm>
    </dsp:sp>
    <dsp:sp modelId="{30388FE3-A1C0-4302-BF45-7642169EC0D5}">
      <dsp:nvSpPr>
        <dsp:cNvPr id="0" name=""/>
        <dsp:cNvSpPr/>
      </dsp:nvSpPr>
      <dsp:spPr>
        <a:xfrm>
          <a:off x="3190240" y="2174240"/>
          <a:ext cx="1625600" cy="1625600"/>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269595" y="2253595"/>
        <a:ext cx="1466890"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0.09286</cdr:x>
      <cdr:y>0.36047</cdr:y>
    </cdr:from>
    <cdr:to>
      <cdr:x>0.25649</cdr:x>
      <cdr:y>0.51534</cdr:y>
    </cdr:to>
    <cdr:sp macro="" textlink="">
      <cdr:nvSpPr>
        <cdr:cNvPr id="2" name="1 Metin kutusu"/>
        <cdr:cNvSpPr txBox="1"/>
      </cdr:nvSpPr>
      <cdr:spPr>
        <a:xfrm xmlns:a="http://schemas.openxmlformats.org/drawingml/2006/main">
          <a:off x="566057" y="1464954"/>
          <a:ext cx="997528" cy="6293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tr-TR" sz="1800" b="1" dirty="0" smtClean="0"/>
            <a:t>II.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0.11429</cdr:x>
      <cdr:y>0.49781</cdr:y>
    </cdr:from>
    <cdr:to>
      <cdr:x>0.34026</cdr:x>
      <cdr:y>0.64099</cdr:y>
    </cdr:to>
    <cdr:sp macro="" textlink="">
      <cdr:nvSpPr>
        <cdr:cNvPr id="3" name="2 Metin kutusu"/>
        <cdr:cNvSpPr txBox="1"/>
      </cdr:nvSpPr>
      <cdr:spPr>
        <a:xfrm xmlns:a="http://schemas.openxmlformats.org/drawingml/2006/main">
          <a:off x="696685" y="2023093"/>
          <a:ext cx="1377538" cy="58189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b="1" dirty="0" smtClean="0"/>
            <a:t>% 60</a:t>
          </a:r>
          <a:endParaRPr lang="tr-TR" sz="3600" b="1" dirty="0"/>
        </a:p>
      </cdr:txBody>
    </cdr:sp>
  </cdr:relSizeAnchor>
  <cdr:relSizeAnchor xmlns:cdr="http://schemas.openxmlformats.org/drawingml/2006/chartDrawing">
    <cdr:from>
      <cdr:x>0.34023</cdr:x>
      <cdr:y>0.32149</cdr:y>
    </cdr:from>
    <cdr:to>
      <cdr:x>0.50386</cdr:x>
      <cdr:y>0.47636</cdr:y>
    </cdr:to>
    <cdr:sp macro="" textlink="">
      <cdr:nvSpPr>
        <cdr:cNvPr id="4" name="1 Metin kutusu"/>
        <cdr:cNvSpPr txBox="1"/>
      </cdr:nvSpPr>
      <cdr:spPr>
        <a:xfrm xmlns:a="http://schemas.openxmlformats.org/drawingml/2006/main">
          <a:off x="2482337" y="1437186"/>
          <a:ext cx="1193917" cy="6923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tr-TR" sz="1800" b="1" dirty="0" smtClean="0"/>
            <a:t>I. </a:t>
          </a:r>
          <a:r>
            <a:rPr lang="tr-TR" sz="1600" b="1" dirty="0" smtClean="0"/>
            <a:t>OTURUM</a:t>
          </a:r>
          <a:endParaRPr lang="tr-TR" b="1" dirty="0" smtClean="0"/>
        </a:p>
        <a:p xmlns:a="http://schemas.openxmlformats.org/drawingml/2006/main">
          <a:endParaRPr lang="tr-TR" sz="1100" dirty="0"/>
        </a:p>
      </cdr:txBody>
    </cdr:sp>
  </cdr:relSizeAnchor>
  <cdr:relSizeAnchor xmlns:cdr="http://schemas.openxmlformats.org/drawingml/2006/chartDrawing">
    <cdr:from>
      <cdr:x>0.42078</cdr:x>
      <cdr:y>0.41786</cdr:y>
    </cdr:from>
    <cdr:to>
      <cdr:x>0.64675</cdr:x>
      <cdr:y>0.56104</cdr:y>
    </cdr:to>
    <cdr:sp macro="" textlink="">
      <cdr:nvSpPr>
        <cdr:cNvPr id="5" name="1 Metin kutusu"/>
        <cdr:cNvSpPr txBox="1"/>
      </cdr:nvSpPr>
      <cdr:spPr>
        <a:xfrm xmlns:a="http://schemas.openxmlformats.org/drawingml/2006/main">
          <a:off x="2565070" y="1698171"/>
          <a:ext cx="1377538" cy="5818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tr-TR" sz="3600" b="1" dirty="0" smtClean="0"/>
            <a:t>% 40</a:t>
          </a:r>
          <a:endParaRPr lang="tr-TR" sz="3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D67B6-6972-41AB-9C9E-C9EEDB8BC27D}" type="datetimeFigureOut">
              <a:rPr lang="tr-TR" smtClean="0"/>
              <a:pPr/>
              <a:t>28.11.2024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3E9A8-70B0-4954-948D-310650AFCD57}" type="slidenum">
              <a:rPr lang="tr-TR" smtClean="0"/>
              <a:pPr/>
              <a:t>‹#›</a:t>
            </a:fld>
            <a:endParaRPr lang="tr-TR"/>
          </a:p>
        </p:txBody>
      </p:sp>
    </p:spTree>
    <p:extLst>
      <p:ext uri="{BB962C8B-B14F-4D97-AF65-F5344CB8AC3E}">
        <p14:creationId xmlns="" xmlns:p14="http://schemas.microsoft.com/office/powerpoint/2010/main" val="211708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9E13E9A8-70B0-4954-948D-310650AFCD57}" type="slidenum">
              <a:rPr lang="tr-TR" smtClean="0"/>
              <a:pPr/>
              <a:t>7</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2AA050-BF12-4069-8F0A-0D46B6C8189E}" type="datetime1">
              <a:rPr lang="en-US" smtClean="0"/>
              <a:pPr/>
              <a:t>11/28/2024</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330331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A19D6-A242-485F-9741-F011A74E1A09}" type="datetime1">
              <a:rPr lang="en-US" smtClean="0"/>
              <a:pPr/>
              <a:t>11/28/2024</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8298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4DBB5-8289-4454-8B43-B2FB994C693D}" type="datetime1">
              <a:rPr lang="en-US" smtClean="0"/>
              <a:pPr/>
              <a:t>11/28/2024</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74365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1FB9BB-84BD-4695-9D2C-863E97B328F2}" type="datetime1">
              <a:rPr lang="en-US" smtClean="0"/>
              <a:pPr/>
              <a:t>11/28/2024</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4441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8F2DC-9E7E-410D-AB8B-450004F85CC9}" type="datetime1">
              <a:rPr lang="en-US" smtClean="0"/>
              <a:pPr/>
              <a:t>11/28/2024</a:t>
            </a:fld>
            <a:endParaRPr lang="en-US"/>
          </a:p>
        </p:txBody>
      </p:sp>
      <p:sp>
        <p:nvSpPr>
          <p:cNvPr id="5" name="Footer Placeholder 4"/>
          <p:cNvSpPr>
            <a:spLocks noGrp="1"/>
          </p:cNvSpPr>
          <p:nvPr>
            <p:ph type="ftr" sz="quarter" idx="11"/>
          </p:nvPr>
        </p:nvSpPr>
        <p:spPr/>
        <p:txBody>
          <a:bodyPr/>
          <a:lstStyle/>
          <a:p>
            <a:r>
              <a:rPr lang="en-US" smtClean="0"/>
              <a:t>www.rehberlikservisim.com</a:t>
            </a:r>
            <a:endParaRPr lang="en-US"/>
          </a:p>
        </p:txBody>
      </p:sp>
      <p:sp>
        <p:nvSpPr>
          <p:cNvPr id="6" name="Slide Number Placeholder 5"/>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517549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4F3954-6E63-4B51-BC95-6B2455B9C439}" type="datetime1">
              <a:rPr lang="en-US" smtClean="0"/>
              <a:pPr/>
              <a:t>11/28/2024</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328703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5E0CEF-5112-45B0-A20B-5A23F53E0450}" type="datetime1">
              <a:rPr lang="en-US" smtClean="0"/>
              <a:pPr/>
              <a:t>11/28/2024</a:t>
            </a:fld>
            <a:endParaRPr lang="en-US"/>
          </a:p>
        </p:txBody>
      </p:sp>
      <p:sp>
        <p:nvSpPr>
          <p:cNvPr id="8" name="Footer Placeholder 7"/>
          <p:cNvSpPr>
            <a:spLocks noGrp="1"/>
          </p:cNvSpPr>
          <p:nvPr>
            <p:ph type="ftr" sz="quarter" idx="11"/>
          </p:nvPr>
        </p:nvSpPr>
        <p:spPr/>
        <p:txBody>
          <a:bodyPr/>
          <a:lstStyle/>
          <a:p>
            <a:r>
              <a:rPr lang="en-US" smtClean="0"/>
              <a:t>www.rehberlikservisim.com</a:t>
            </a:r>
            <a:endParaRPr lang="en-US"/>
          </a:p>
        </p:txBody>
      </p:sp>
      <p:sp>
        <p:nvSpPr>
          <p:cNvPr id="9" name="Slide Number Placeholder 8"/>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3451689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5B3D93-A038-441F-8CB5-6B1A771482BD}" type="datetime1">
              <a:rPr lang="en-US" smtClean="0"/>
              <a:pPr/>
              <a:t>11/28/2024</a:t>
            </a:fld>
            <a:endParaRPr lang="en-US"/>
          </a:p>
        </p:txBody>
      </p:sp>
      <p:sp>
        <p:nvSpPr>
          <p:cNvPr id="4" name="Footer Placeholder 3"/>
          <p:cNvSpPr>
            <a:spLocks noGrp="1"/>
          </p:cNvSpPr>
          <p:nvPr>
            <p:ph type="ftr" sz="quarter" idx="11"/>
          </p:nvPr>
        </p:nvSpPr>
        <p:spPr/>
        <p:txBody>
          <a:bodyPr/>
          <a:lstStyle/>
          <a:p>
            <a:r>
              <a:rPr lang="en-US" smtClean="0"/>
              <a:t>www.rehberlikservisim.com</a:t>
            </a:r>
            <a:endParaRPr lang="en-US"/>
          </a:p>
        </p:txBody>
      </p:sp>
      <p:sp>
        <p:nvSpPr>
          <p:cNvPr id="5" name="Slide Number Placeholder 4"/>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424032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95C3C-B7E7-4B41-85AF-A2E70BBDABA3}" type="datetime1">
              <a:rPr lang="en-US" smtClean="0"/>
              <a:pPr/>
              <a:t>11/28/2024</a:t>
            </a:fld>
            <a:endParaRPr lang="en-US"/>
          </a:p>
        </p:txBody>
      </p:sp>
      <p:sp>
        <p:nvSpPr>
          <p:cNvPr id="3" name="Footer Placeholder 2"/>
          <p:cNvSpPr>
            <a:spLocks noGrp="1"/>
          </p:cNvSpPr>
          <p:nvPr>
            <p:ph type="ftr" sz="quarter" idx="11"/>
          </p:nvPr>
        </p:nvSpPr>
        <p:spPr/>
        <p:txBody>
          <a:bodyPr/>
          <a:lstStyle/>
          <a:p>
            <a:r>
              <a:rPr lang="en-US" smtClean="0"/>
              <a:t>www.rehberlikservisim.com</a:t>
            </a:r>
            <a:endParaRPr lang="en-US"/>
          </a:p>
        </p:txBody>
      </p:sp>
      <p:sp>
        <p:nvSpPr>
          <p:cNvPr id="4" name="Slide Number Placeholder 3"/>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600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E77F1-C273-43A3-8901-F95DDDF52C0F}" type="datetime1">
              <a:rPr lang="en-US" smtClean="0"/>
              <a:pPr/>
              <a:t>11/28/2024</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256172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5F74E-06D1-4E1B-9E79-4E2F66B28380}" type="datetime1">
              <a:rPr lang="en-US" smtClean="0"/>
              <a:pPr/>
              <a:t>11/28/2024</a:t>
            </a:fld>
            <a:endParaRPr lang="en-US"/>
          </a:p>
        </p:txBody>
      </p:sp>
      <p:sp>
        <p:nvSpPr>
          <p:cNvPr id="6" name="Footer Placeholder 5"/>
          <p:cNvSpPr>
            <a:spLocks noGrp="1"/>
          </p:cNvSpPr>
          <p:nvPr>
            <p:ph type="ftr" sz="quarter" idx="11"/>
          </p:nvPr>
        </p:nvSpPr>
        <p:spPr/>
        <p:txBody>
          <a:bodyPr/>
          <a:lstStyle/>
          <a:p>
            <a:r>
              <a:rPr lang="en-US" smtClean="0"/>
              <a:t>www.rehberlikservisim.com</a:t>
            </a:r>
            <a:endParaRPr lang="en-US"/>
          </a:p>
        </p:txBody>
      </p:sp>
      <p:sp>
        <p:nvSpPr>
          <p:cNvPr id="7" name="Slide Number Placeholder 6"/>
          <p:cNvSpPr>
            <a:spLocks noGrp="1"/>
          </p:cNvSpPr>
          <p:nvPr>
            <p:ph type="sldNum" sz="quarter" idx="12"/>
          </p:nvPr>
        </p:nvSpPr>
        <p:spPr/>
        <p:txBody>
          <a:body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3322059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D8EA1-592C-4526-B66B-15F0455F5B5D}" type="datetime1">
              <a:rPr lang="en-US" smtClean="0"/>
              <a:pPr/>
              <a:t>11/28/2024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www.rehberlikservisim.com</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443AE-4F20-4B40-B91B-135E9B6A23DD}" type="slidenum">
              <a:rPr lang="en-US" smtClean="0"/>
              <a:pPr/>
              <a:t>‹#›</a:t>
            </a:fld>
            <a:endParaRPr lang="en-US"/>
          </a:p>
        </p:txBody>
      </p:sp>
    </p:spTree>
    <p:extLst>
      <p:ext uri="{BB962C8B-B14F-4D97-AF65-F5344CB8AC3E}">
        <p14:creationId xmlns="" xmlns:p14="http://schemas.microsoft.com/office/powerpoint/2010/main" val="1244686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a.edu.tr/"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Dikdörtgen"/>
          <p:cNvSpPr/>
          <p:nvPr/>
        </p:nvSpPr>
        <p:spPr>
          <a:xfrm>
            <a:off x="1008993" y="2522483"/>
            <a:ext cx="8135007" cy="2764221"/>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sp>
        <p:nvSpPr>
          <p:cNvPr id="6" name="5 Oval"/>
          <p:cNvSpPr/>
          <p:nvPr/>
        </p:nvSpPr>
        <p:spPr>
          <a:xfrm>
            <a:off x="0" y="2186152"/>
            <a:ext cx="3236691" cy="3174123"/>
          </a:xfrm>
          <a:prstGeom prst="ellipse">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Metin kutusu"/>
          <p:cNvSpPr txBox="1"/>
          <p:nvPr/>
        </p:nvSpPr>
        <p:spPr>
          <a:xfrm>
            <a:off x="3731172" y="0"/>
            <a:ext cx="4004442" cy="2754600"/>
          </a:xfrm>
          <a:prstGeom prst="rect">
            <a:avLst/>
          </a:prstGeom>
          <a:noFill/>
        </p:spPr>
        <p:txBody>
          <a:bodyPr wrap="square" rtlCol="0">
            <a:spAutoFit/>
          </a:bodyPr>
          <a:lstStyle/>
          <a:p>
            <a:r>
              <a:rPr lang="tr-TR" sz="173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YKS</a:t>
            </a:r>
            <a:endParaRPr lang="tr-TR" sz="173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3" name="12 Başlık"/>
          <p:cNvSpPr>
            <a:spLocks noGrp="1"/>
          </p:cNvSpPr>
          <p:nvPr>
            <p:ph type="title"/>
          </p:nvPr>
        </p:nvSpPr>
        <p:spPr>
          <a:xfrm>
            <a:off x="3140622" y="2596055"/>
            <a:ext cx="6003377" cy="2648607"/>
          </a:xfrm>
        </p:spPr>
        <p:txBody>
          <a:bodyPr>
            <a:normAutofit/>
          </a:bodyPr>
          <a:lstStyle/>
          <a:p>
            <a:pPr algn="ctr"/>
            <a:r>
              <a:rPr lang="tr-TR" sz="5200" dirty="0" smtClean="0">
                <a:solidFill>
                  <a:schemeClr val="bg1"/>
                </a:solidFill>
                <a:latin typeface="Adobe Heiti Std R" pitchFamily="34" charset="-128"/>
                <a:ea typeface="Adobe Heiti Std R" pitchFamily="34" charset="-128"/>
              </a:rPr>
              <a:t>YÜKSEK ÖĞRETİM     </a:t>
            </a:r>
            <a:r>
              <a:rPr lang="tr-TR" dirty="0" smtClean="0">
                <a:solidFill>
                  <a:schemeClr val="bg1"/>
                </a:solidFill>
                <a:latin typeface="Adobe Heiti Std R" pitchFamily="34" charset="-128"/>
                <a:ea typeface="Adobe Heiti Std R" pitchFamily="34" charset="-128"/>
              </a:rPr>
              <a:t>KURUMLARI</a:t>
            </a:r>
            <a:r>
              <a:rPr lang="tr-TR" sz="4000" dirty="0" smtClean="0">
                <a:solidFill>
                  <a:schemeClr val="bg1"/>
                </a:solidFill>
                <a:latin typeface="Adobe Heiti Std R" pitchFamily="34" charset="-128"/>
                <a:ea typeface="Adobe Heiti Std R" pitchFamily="34" charset="-128"/>
              </a:rPr>
              <a:t> </a:t>
            </a:r>
            <a:r>
              <a:rPr lang="tr-TR" sz="7200" dirty="0" smtClean="0">
                <a:solidFill>
                  <a:schemeClr val="bg1"/>
                </a:solidFill>
                <a:latin typeface="Adobe Heiti Std R" pitchFamily="34" charset="-128"/>
                <a:ea typeface="Adobe Heiti Std R" pitchFamily="34" charset="-128"/>
              </a:rPr>
              <a:t>SINAVI</a:t>
            </a:r>
            <a:endParaRPr lang="tr-TR" sz="6000" dirty="0">
              <a:solidFill>
                <a:schemeClr val="bg1"/>
              </a:solidFill>
            </a:endParaRPr>
          </a:p>
        </p:txBody>
      </p:sp>
      <p:sp>
        <p:nvSpPr>
          <p:cNvPr id="8" name="7 Slayt Numarası Yer Tutucusu"/>
          <p:cNvSpPr>
            <a:spLocks noGrp="1"/>
          </p:cNvSpPr>
          <p:nvPr>
            <p:ph type="sldNum" sz="quarter" idx="12"/>
          </p:nvPr>
        </p:nvSpPr>
        <p:spPr/>
        <p:txBody>
          <a:bodyPr/>
          <a:lstStyle/>
          <a:p>
            <a:fld id="{2F0443AE-4F20-4B40-B91B-135E9B6A23DD}" type="slidenum">
              <a:rPr lang="en-US" smtClean="0"/>
              <a:pPr/>
              <a:t>1</a:t>
            </a:fld>
            <a:endParaRPr lang="en-US"/>
          </a:p>
        </p:txBody>
      </p:sp>
      <p:sp>
        <p:nvSpPr>
          <p:cNvPr id="2" name="Metin kutusu 1"/>
          <p:cNvSpPr txBox="1"/>
          <p:nvPr/>
        </p:nvSpPr>
        <p:spPr>
          <a:xfrm>
            <a:off x="7176978" y="702707"/>
            <a:ext cx="637953" cy="1569660"/>
          </a:xfrm>
          <a:prstGeom prst="rect">
            <a:avLst/>
          </a:prstGeom>
          <a:noFill/>
        </p:spPr>
        <p:txBody>
          <a:bodyPr wrap="square" rtlCol="0">
            <a:spAutoFit/>
          </a:bodyPr>
          <a:lstStyle/>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2</a:t>
            </a:r>
          </a:p>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0</a:t>
            </a:r>
          </a:p>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2</a:t>
            </a:r>
          </a:p>
          <a:p>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5</a:t>
            </a:r>
            <a:endPar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70" decel="100000"/>
                                        <p:tgtEl>
                                          <p:spTgt spid="13"/>
                                        </p:tgtEl>
                                      </p:cBhvr>
                                    </p:animEffect>
                                    <p:animScale>
                                      <p:cBhvr>
                                        <p:cTn id="8" dur="770" decel="100000"/>
                                        <p:tgtEl>
                                          <p:spTgt spid="13"/>
                                        </p:tgtEl>
                                      </p:cBhvr>
                                      <p:from x="10000" y="10000"/>
                                      <p:to x="200000" y="450000"/>
                                    </p:animScale>
                                    <p:animScale>
                                      <p:cBhvr>
                                        <p:cTn id="9" dur="1230" accel="100000" fill="hold">
                                          <p:stCondLst>
                                            <p:cond delay="770"/>
                                          </p:stCondLst>
                                        </p:cTn>
                                        <p:tgtEl>
                                          <p:spTgt spid="13"/>
                                        </p:tgtEl>
                                      </p:cBhvr>
                                      <p:from x="200000" y="450000"/>
                                      <p:to x="100000" y="100000"/>
                                    </p:animScale>
                                    <p:set>
                                      <p:cBhvr>
                                        <p:cTn id="10" dur="770" fill="hold"/>
                                        <p:tgtEl>
                                          <p:spTgt spid="13"/>
                                        </p:tgtEl>
                                        <p:attrNameLst>
                                          <p:attrName>ppt_x</p:attrName>
                                        </p:attrNameLst>
                                      </p:cBhvr>
                                      <p:to>
                                        <p:strVal val="(0.5)"/>
                                      </p:to>
                                    </p:set>
                                    <p:anim from="(0.5)" to="(#ppt_x)" calcmode="lin" valueType="num">
                                      <p:cBhvr>
                                        <p:cTn id="11" dur="1230" accel="100000" fill="hold">
                                          <p:stCondLst>
                                            <p:cond delay="770"/>
                                          </p:stCondLst>
                                        </p:cTn>
                                        <p:tgtEl>
                                          <p:spTgt spid="13"/>
                                        </p:tgtEl>
                                        <p:attrNameLst>
                                          <p:attrName>ppt_x</p:attrName>
                                        </p:attrNameLst>
                                      </p:cBhvr>
                                    </p:anim>
                                    <p:set>
                                      <p:cBhvr>
                                        <p:cTn id="12" dur="770" fill="hold"/>
                                        <p:tgtEl>
                                          <p:spTgt spid="13"/>
                                        </p:tgtEl>
                                        <p:attrNameLst>
                                          <p:attrName>ppt_y</p:attrName>
                                        </p:attrNameLst>
                                      </p:cBhvr>
                                      <p:to>
                                        <p:strVal val="(#ppt_y+0.4)"/>
                                      </p:to>
                                    </p:set>
                                    <p:anim from="(#ppt_y+0.4)" to="(#ppt_y)" calcmode="lin" valueType="num">
                                      <p:cBhvr>
                                        <p:cTn id="13" dur="1230" accel="100000" fill="hold">
                                          <p:stCondLst>
                                            <p:cond delay="770"/>
                                          </p:stCondLst>
                                        </p:cTn>
                                        <p:tgtEl>
                                          <p:spTgt spid="13"/>
                                        </p:tgtEl>
                                        <p:attrNameLst>
                                          <p:attrName>ppt_y</p:attrName>
                                        </p:attrNameLst>
                                      </p:cBhvr>
                                    </p:anim>
                                  </p:childTnLst>
                                </p:cTn>
                              </p:par>
                            </p:childTnLst>
                          </p:cTn>
                        </p:par>
                        <p:par>
                          <p:cTn id="14" fill="hold">
                            <p:stCondLst>
                              <p:cond delay="2000"/>
                            </p:stCondLst>
                            <p:childTnLst>
                              <p:par>
                                <p:cTn id="15" presetID="38" presetClass="entr" presetSubtype="0" accel="50000" fill="hold" grpId="0" nodeType="afterEffect">
                                  <p:stCondLst>
                                    <p:cond delay="0"/>
                                  </p:stCondLst>
                                  <p:iterate type="lt">
                                    <p:tmPct val="50000"/>
                                  </p:iterate>
                                  <p:childTnLst>
                                    <p:set>
                                      <p:cBhvr>
                                        <p:cTn id="16" dur="1" fill="hold">
                                          <p:stCondLst>
                                            <p:cond delay="0"/>
                                          </p:stCondLst>
                                        </p:cTn>
                                        <p:tgtEl>
                                          <p:spTgt spid="11"/>
                                        </p:tgtEl>
                                        <p:attrNameLst>
                                          <p:attrName>style.visibility</p:attrName>
                                        </p:attrNameLst>
                                      </p:cBhvr>
                                      <p:to>
                                        <p:strVal val="visible"/>
                                      </p:to>
                                    </p:set>
                                    <p:set>
                                      <p:cBhvr>
                                        <p:cTn id="17" dur="455" fill="hold">
                                          <p:stCondLst>
                                            <p:cond delay="0"/>
                                          </p:stCondLst>
                                        </p:cTn>
                                        <p:tgtEl>
                                          <p:spTgt spid="11"/>
                                        </p:tgtEl>
                                        <p:attrNameLst>
                                          <p:attrName>style.rotation</p:attrName>
                                        </p:attrNameLst>
                                      </p:cBhvr>
                                      <p:to>
                                        <p:strVal val="-45.0"/>
                                      </p:to>
                                    </p:set>
                                    <p:anim calcmode="lin" valueType="num">
                                      <p:cBhvr>
                                        <p:cTn id="1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 xmlns:p14="http://schemas.microsoft.com/office/powerpoint/2010/main" val="2814825672"/>
              </p:ext>
            </p:extLst>
          </p:nvPr>
        </p:nvGraphicFramePr>
        <p:xfrm>
          <a:off x="-592308" y="1886857"/>
          <a:ext cx="6096000" cy="3831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765886" y="1208632"/>
            <a:ext cx="1520240" cy="461665"/>
          </a:xfrm>
          <a:prstGeom prst="rect">
            <a:avLst/>
          </a:prstGeom>
          <a:noFill/>
        </p:spPr>
        <p:txBody>
          <a:bodyPr wrap="square" rtlCol="0">
            <a:spAutoFit/>
          </a:bodyPr>
          <a:lstStyle/>
          <a:p>
            <a:r>
              <a:rPr lang="tr-TR" sz="2400" dirty="0" smtClean="0">
                <a:solidFill>
                  <a:schemeClr val="tx2">
                    <a:lumMod val="50000"/>
                  </a:schemeClr>
                </a:solidFill>
                <a:latin typeface="Bebas Neue" panose="020B0606020202050201" pitchFamily="34" charset="0"/>
              </a:rPr>
              <a:t>PUAN TÜRLERİ</a:t>
            </a:r>
            <a:endParaRPr lang="en-US" sz="2400" dirty="0">
              <a:solidFill>
                <a:schemeClr val="tx2">
                  <a:lumMod val="50000"/>
                </a:schemeClr>
              </a:solidFill>
              <a:latin typeface="Bebas Neue" panose="020B0606020202050201" pitchFamily="34" charset="0"/>
            </a:endParaRPr>
          </a:p>
        </p:txBody>
      </p:sp>
      <p:grpSp>
        <p:nvGrpSpPr>
          <p:cNvPr id="53" name="52 Grup"/>
          <p:cNvGrpSpPr/>
          <p:nvPr/>
        </p:nvGrpSpPr>
        <p:grpSpPr>
          <a:xfrm>
            <a:off x="4670330" y="2717837"/>
            <a:ext cx="4473669" cy="1254088"/>
            <a:chOff x="4670330" y="2717837"/>
            <a:chExt cx="4473669" cy="1254088"/>
          </a:xfrm>
        </p:grpSpPr>
        <p:sp>
          <p:nvSpPr>
            <p:cNvPr id="47" name="46 Dikdörtgen"/>
            <p:cNvSpPr/>
            <p:nvPr/>
          </p:nvSpPr>
          <p:spPr>
            <a:xfrm>
              <a:off x="5286374" y="2990850"/>
              <a:ext cx="3857625" cy="9810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Matematik Testi </a:t>
              </a:r>
              <a:r>
                <a:rPr lang="tr-TR" sz="1600" b="1" dirty="0" smtClean="0">
                  <a:solidFill>
                    <a:schemeClr val="tx1">
                      <a:lumMod val="95000"/>
                      <a:lumOff val="5000"/>
                    </a:schemeClr>
                  </a:solidFill>
                </a:rPr>
                <a:t>% 30</a:t>
              </a:r>
              <a:endParaRPr lang="tr-TR" sz="1400" b="1" dirty="0" smtClean="0">
                <a:solidFill>
                  <a:schemeClr val="tx1">
                    <a:lumMod val="95000"/>
                    <a:lumOff val="5000"/>
                  </a:schemeClr>
                </a:solidFill>
              </a:endParaRPr>
            </a:p>
            <a:p>
              <a:r>
                <a:rPr lang="tr-TR" sz="1400" b="1" dirty="0" smtClean="0">
                  <a:solidFill>
                    <a:srgbClr val="FF0000"/>
                  </a:solidFill>
                </a:rPr>
                <a:t> </a:t>
              </a:r>
              <a:r>
                <a:rPr lang="tr-TR" sz="1400" b="1" dirty="0" smtClean="0">
                  <a:solidFill>
                    <a:schemeClr val="bg1"/>
                  </a:solidFill>
                </a:rPr>
                <a:t>Fen Bilimleri Testi </a:t>
              </a:r>
              <a:r>
                <a:rPr lang="tr-TR" sz="1600" b="1" dirty="0" smtClean="0">
                  <a:solidFill>
                    <a:schemeClr val="tx1">
                      <a:lumMod val="95000"/>
                      <a:lumOff val="5000"/>
                    </a:schemeClr>
                  </a:solidFill>
                </a:rPr>
                <a:t>%30</a:t>
              </a:r>
              <a:endParaRPr lang="en-US" sz="1400" b="1" dirty="0" smtClean="0">
                <a:solidFill>
                  <a:schemeClr val="tx1">
                    <a:lumMod val="95000"/>
                    <a:lumOff val="5000"/>
                  </a:schemeClr>
                </a:solidFill>
              </a:endParaRPr>
            </a:p>
            <a:p>
              <a:pPr algn="ctr"/>
              <a:endParaRPr lang="tr-TR" dirty="0"/>
            </a:p>
          </p:txBody>
        </p:sp>
        <p:grpSp>
          <p:nvGrpSpPr>
            <p:cNvPr id="2" name="46 Grup"/>
            <p:cNvGrpSpPr/>
            <p:nvPr/>
          </p:nvGrpSpPr>
          <p:grpSpPr>
            <a:xfrm>
              <a:off x="4670330" y="2717837"/>
              <a:ext cx="4216495" cy="1062990"/>
              <a:chOff x="4670330" y="2279687"/>
              <a:chExt cx="4216495" cy="1062990"/>
            </a:xfrm>
          </p:grpSpPr>
          <p:sp>
            <p:nvSpPr>
              <p:cNvPr id="21" name="TextBox 20"/>
              <p:cNvSpPr txBox="1"/>
              <p:nvPr/>
            </p:nvSpPr>
            <p:spPr>
              <a:xfrm>
                <a:off x="5193877" y="2279687"/>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Sayısal puan</a:t>
                </a:r>
                <a:endParaRPr lang="en-US" dirty="0">
                  <a:solidFill>
                    <a:schemeClr val="tx2">
                      <a:lumMod val="50000"/>
                    </a:schemeClr>
                  </a:solidFill>
                  <a:latin typeface="Bebas Neue" panose="020B0606020202050201" pitchFamily="34" charset="0"/>
                </a:endParaRPr>
              </a:p>
            </p:txBody>
          </p:sp>
          <p:sp>
            <p:nvSpPr>
              <p:cNvPr id="22" name="Oval 21"/>
              <p:cNvSpPr/>
              <p:nvPr/>
            </p:nvSpPr>
            <p:spPr>
              <a:xfrm>
                <a:off x="4670330" y="2794037"/>
                <a:ext cx="548640"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29" name="Picture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36208" y="3392207"/>
              <a:ext cx="228600" cy="228600"/>
            </a:xfrm>
            <a:prstGeom prst="rect">
              <a:avLst/>
            </a:prstGeom>
          </p:spPr>
        </p:pic>
      </p:grpSp>
      <p:sp>
        <p:nvSpPr>
          <p:cNvPr id="36" name="35 Metin kutusu"/>
          <p:cNvSpPr txBox="1"/>
          <p:nvPr/>
        </p:nvSpPr>
        <p:spPr>
          <a:xfrm>
            <a:off x="864671" y="2283279"/>
            <a:ext cx="1171154" cy="954107"/>
          </a:xfrm>
          <a:prstGeom prst="rect">
            <a:avLst/>
          </a:prstGeom>
          <a:noFill/>
        </p:spPr>
        <p:txBody>
          <a:bodyPr wrap="none" rtlCol="0">
            <a:spAutoFit/>
          </a:bodyPr>
          <a:lstStyle/>
          <a:p>
            <a:pPr algn="ctr"/>
            <a:r>
              <a:rPr lang="tr-TR" sz="2800" b="1" dirty="0" smtClean="0"/>
              <a:t>SÖZEL </a:t>
            </a:r>
          </a:p>
          <a:p>
            <a:pPr algn="ctr"/>
            <a:r>
              <a:rPr lang="tr-TR" sz="2800" b="1" dirty="0" smtClean="0"/>
              <a:t>PUAN</a:t>
            </a:r>
            <a:endParaRPr lang="tr-TR" sz="2800" b="1" dirty="0"/>
          </a:p>
        </p:txBody>
      </p:sp>
      <p:sp>
        <p:nvSpPr>
          <p:cNvPr id="37" name="36 Metin kutusu"/>
          <p:cNvSpPr txBox="1"/>
          <p:nvPr/>
        </p:nvSpPr>
        <p:spPr>
          <a:xfrm>
            <a:off x="2667493" y="2276600"/>
            <a:ext cx="1438664" cy="954107"/>
          </a:xfrm>
          <a:prstGeom prst="rect">
            <a:avLst/>
          </a:prstGeom>
          <a:noFill/>
        </p:spPr>
        <p:txBody>
          <a:bodyPr wrap="none" rtlCol="0">
            <a:spAutoFit/>
          </a:bodyPr>
          <a:lstStyle/>
          <a:p>
            <a:pPr algn="ctr"/>
            <a:r>
              <a:rPr lang="tr-TR" sz="2800" b="1" dirty="0" smtClean="0"/>
              <a:t>SAYISAL </a:t>
            </a:r>
          </a:p>
          <a:p>
            <a:pPr algn="ctr"/>
            <a:r>
              <a:rPr lang="tr-TR" sz="2800" b="1" dirty="0" smtClean="0"/>
              <a:t>PUAN</a:t>
            </a:r>
            <a:endParaRPr lang="tr-TR" sz="2800" b="1" dirty="0"/>
          </a:p>
        </p:txBody>
      </p:sp>
      <p:sp>
        <p:nvSpPr>
          <p:cNvPr id="38" name="37 Metin kutusu"/>
          <p:cNvSpPr txBox="1"/>
          <p:nvPr/>
        </p:nvSpPr>
        <p:spPr>
          <a:xfrm>
            <a:off x="682335" y="4210175"/>
            <a:ext cx="1438664" cy="954107"/>
          </a:xfrm>
          <a:prstGeom prst="rect">
            <a:avLst/>
          </a:prstGeom>
          <a:noFill/>
        </p:spPr>
        <p:txBody>
          <a:bodyPr wrap="square" rtlCol="0">
            <a:spAutoFit/>
          </a:bodyPr>
          <a:lstStyle/>
          <a:p>
            <a:pPr algn="ctr"/>
            <a:r>
              <a:rPr lang="tr-TR" sz="2800" b="1" dirty="0" smtClean="0"/>
              <a:t>EŞİT AĞIRLIK </a:t>
            </a:r>
          </a:p>
        </p:txBody>
      </p:sp>
      <p:sp>
        <p:nvSpPr>
          <p:cNvPr id="39" name="38 Metin kutusu"/>
          <p:cNvSpPr txBox="1"/>
          <p:nvPr/>
        </p:nvSpPr>
        <p:spPr>
          <a:xfrm>
            <a:off x="2804630" y="4157850"/>
            <a:ext cx="1151277" cy="954107"/>
          </a:xfrm>
          <a:prstGeom prst="rect">
            <a:avLst/>
          </a:prstGeom>
          <a:noFill/>
        </p:spPr>
        <p:txBody>
          <a:bodyPr wrap="none" rtlCol="0">
            <a:spAutoFit/>
          </a:bodyPr>
          <a:lstStyle/>
          <a:p>
            <a:pPr algn="ctr"/>
            <a:r>
              <a:rPr lang="tr-TR" sz="2800" b="1" dirty="0" smtClean="0"/>
              <a:t>DİL </a:t>
            </a:r>
          </a:p>
          <a:p>
            <a:pPr algn="ctr"/>
            <a:r>
              <a:rPr lang="tr-TR" sz="2800" b="1" dirty="0" smtClean="0"/>
              <a:t>PUANI</a:t>
            </a:r>
            <a:endParaRPr lang="tr-TR" sz="2800" b="1" dirty="0"/>
          </a:p>
        </p:txBody>
      </p:sp>
      <p:grpSp>
        <p:nvGrpSpPr>
          <p:cNvPr id="52" name="51 Grup"/>
          <p:cNvGrpSpPr/>
          <p:nvPr/>
        </p:nvGrpSpPr>
        <p:grpSpPr>
          <a:xfrm>
            <a:off x="4613180" y="1271945"/>
            <a:ext cx="4540345" cy="1254552"/>
            <a:chOff x="4613180" y="1271945"/>
            <a:chExt cx="4540345" cy="1254552"/>
          </a:xfrm>
        </p:grpSpPr>
        <p:sp>
          <p:nvSpPr>
            <p:cNvPr id="46" name="45 Dikdörtgen"/>
            <p:cNvSpPr/>
            <p:nvPr/>
          </p:nvSpPr>
          <p:spPr>
            <a:xfrm>
              <a:off x="5248275" y="1571625"/>
              <a:ext cx="3905250" cy="933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51" name="50 Grup"/>
            <p:cNvGrpSpPr/>
            <p:nvPr/>
          </p:nvGrpSpPr>
          <p:grpSpPr>
            <a:xfrm>
              <a:off x="4613180" y="1271945"/>
              <a:ext cx="4416520" cy="1254552"/>
              <a:chOff x="4613180" y="1271945"/>
              <a:chExt cx="4416520" cy="1254552"/>
            </a:xfrm>
          </p:grpSpPr>
          <p:sp>
            <p:nvSpPr>
              <p:cNvPr id="16" name="Rectangle 15"/>
              <p:cNvSpPr/>
              <p:nvPr/>
            </p:nvSpPr>
            <p:spPr>
              <a:xfrm>
                <a:off x="5248276" y="1603167"/>
                <a:ext cx="3781424" cy="923330"/>
              </a:xfrm>
              <a:prstGeom prst="rect">
                <a:avLst/>
              </a:prstGeom>
            </p:spPr>
            <p:txBody>
              <a:bodyPr wrap="square">
                <a:spAutoFit/>
              </a:bodyPr>
              <a:lstStyle/>
              <a:p>
                <a:r>
                  <a:rPr lang="tr-TR" sz="1400" b="1" dirty="0" smtClean="0">
                    <a:solidFill>
                      <a:schemeClr val="bg1"/>
                    </a:solidFill>
                  </a:rPr>
                  <a:t>Temel Yeterlilik Testi </a:t>
                </a:r>
                <a:r>
                  <a:rPr lang="tr-TR" b="1" dirty="0" smtClean="0">
                    <a:solidFill>
                      <a:srgbClr val="FFFF00"/>
                    </a:solidFill>
                  </a:rPr>
                  <a:t>%40</a:t>
                </a:r>
                <a:r>
                  <a:rPr lang="tr-TR" sz="1050" b="1" dirty="0" smtClean="0">
                    <a:solidFill>
                      <a:srgbClr val="FFFF00"/>
                    </a:solidFill>
                  </a:rPr>
                  <a:t> </a:t>
                </a:r>
                <a:endParaRPr lang="tr-TR" sz="1000" b="1" dirty="0" smtClean="0">
                  <a:solidFill>
                    <a:srgbClr val="FFFF00"/>
                  </a:solidFill>
                </a:endParaRPr>
              </a:p>
              <a:p>
                <a:r>
                  <a:rPr lang="tr-TR" sz="1300" b="1" dirty="0" smtClean="0">
                    <a:solidFill>
                      <a:schemeClr val="bg1"/>
                    </a:solidFill>
                  </a:rPr>
                  <a:t>Türk Dili ve Edebiyatı – Sosyal Bilimler-1 Testi </a:t>
                </a:r>
                <a:r>
                  <a:rPr lang="tr-TR" b="1" dirty="0" smtClean="0">
                    <a:solidFill>
                      <a:srgbClr val="FFFF00"/>
                    </a:solidFill>
                  </a:rPr>
                  <a:t>% 30</a:t>
                </a:r>
                <a:endParaRPr lang="tr-TR" sz="1600" b="1" dirty="0" smtClean="0">
                  <a:solidFill>
                    <a:srgbClr val="FFFF00"/>
                  </a:solidFill>
                </a:endParaRPr>
              </a:p>
              <a:p>
                <a:r>
                  <a:rPr lang="tr-TR" sz="1200" b="1" dirty="0" smtClean="0">
                    <a:solidFill>
                      <a:srgbClr val="FF0000"/>
                    </a:solidFill>
                  </a:rPr>
                  <a:t> </a:t>
                </a:r>
                <a:r>
                  <a:rPr lang="tr-TR" sz="1300" b="1" dirty="0" smtClean="0">
                    <a:solidFill>
                      <a:schemeClr val="bg1"/>
                    </a:solidFill>
                  </a:rPr>
                  <a:t>Sosyal Bilimler-2 Testi </a:t>
                </a:r>
                <a:r>
                  <a:rPr lang="tr-TR" b="1" dirty="0" smtClean="0">
                    <a:solidFill>
                      <a:srgbClr val="FFFF00"/>
                    </a:solidFill>
                  </a:rPr>
                  <a:t>%30</a:t>
                </a:r>
                <a:endParaRPr lang="en-US" sz="1000" b="1" dirty="0">
                  <a:solidFill>
                    <a:srgbClr val="FFFF00"/>
                  </a:solidFill>
                </a:endParaRPr>
              </a:p>
            </p:txBody>
          </p:sp>
          <p:sp>
            <p:nvSpPr>
              <p:cNvPr id="17" name="TextBox 16"/>
              <p:cNvSpPr txBox="1"/>
              <p:nvPr/>
            </p:nvSpPr>
            <p:spPr>
              <a:xfrm>
                <a:off x="5136727" y="1271945"/>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Sözel </a:t>
                </a:r>
                <a:r>
                  <a:rPr lang="tr-TR" dirty="0" err="1" smtClean="0">
                    <a:solidFill>
                      <a:schemeClr val="tx2">
                        <a:lumMod val="50000"/>
                      </a:schemeClr>
                    </a:solidFill>
                    <a:latin typeface="Bebas Neue" panose="020B0606020202050201" pitchFamily="34" charset="0"/>
                  </a:rPr>
                  <a:t>PUan</a:t>
                </a:r>
                <a:endParaRPr lang="en-US" dirty="0">
                  <a:solidFill>
                    <a:schemeClr val="tx2">
                      <a:lumMod val="50000"/>
                    </a:schemeClr>
                  </a:solidFill>
                  <a:latin typeface="Bebas Neue" panose="020B0606020202050201" pitchFamily="34" charset="0"/>
                </a:endParaRPr>
              </a:p>
            </p:txBody>
          </p:sp>
          <p:grpSp>
            <p:nvGrpSpPr>
              <p:cNvPr id="4" name="42 Grup"/>
              <p:cNvGrpSpPr/>
              <p:nvPr/>
            </p:nvGrpSpPr>
            <p:grpSpPr>
              <a:xfrm>
                <a:off x="4613180" y="1729145"/>
                <a:ext cx="548640" cy="548640"/>
                <a:chOff x="4670330" y="2481620"/>
                <a:chExt cx="548640" cy="548640"/>
              </a:xfrm>
            </p:grpSpPr>
            <p:sp>
              <p:nvSpPr>
                <p:cNvPr id="18" name="Oval 17"/>
                <p:cNvSpPr/>
                <p:nvPr/>
              </p:nvSpPr>
              <p:spPr>
                <a:xfrm>
                  <a:off x="4670330" y="2481620"/>
                  <a:ext cx="548640"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 name="Picture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45733" y="2658782"/>
                  <a:ext cx="228600" cy="228600"/>
                </a:xfrm>
                <a:prstGeom prst="rect">
                  <a:avLst/>
                </a:prstGeom>
              </p:spPr>
            </p:pic>
          </p:grpSp>
        </p:grpSp>
      </p:grpSp>
      <p:grpSp>
        <p:nvGrpSpPr>
          <p:cNvPr id="55" name="54 Grup"/>
          <p:cNvGrpSpPr/>
          <p:nvPr/>
        </p:nvGrpSpPr>
        <p:grpSpPr>
          <a:xfrm>
            <a:off x="4698905" y="4116494"/>
            <a:ext cx="4445095" cy="1284181"/>
            <a:chOff x="4698905" y="4116494"/>
            <a:chExt cx="4445095" cy="1284181"/>
          </a:xfrm>
        </p:grpSpPr>
        <p:sp>
          <p:nvSpPr>
            <p:cNvPr id="48" name="47 Dikdörtgen"/>
            <p:cNvSpPr/>
            <p:nvPr/>
          </p:nvSpPr>
          <p:spPr>
            <a:xfrm>
              <a:off x="5295901" y="4419600"/>
              <a:ext cx="3848099" cy="981075"/>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Matematik Testi </a:t>
              </a:r>
              <a:r>
                <a:rPr lang="tr-TR" sz="1600" b="1" dirty="0" smtClean="0">
                  <a:solidFill>
                    <a:schemeClr val="tx1">
                      <a:lumMod val="95000"/>
                      <a:lumOff val="5000"/>
                    </a:schemeClr>
                  </a:solidFill>
                </a:rPr>
                <a:t>% 30</a:t>
              </a:r>
              <a:endParaRPr lang="tr-TR" sz="1400" b="1" dirty="0" smtClean="0">
                <a:solidFill>
                  <a:schemeClr val="tx1">
                    <a:lumMod val="95000"/>
                    <a:lumOff val="5000"/>
                  </a:schemeClr>
                </a:solidFill>
              </a:endParaRPr>
            </a:p>
            <a:p>
              <a:r>
                <a:rPr lang="tr-TR" sz="1300" b="1" dirty="0" smtClean="0">
                  <a:solidFill>
                    <a:schemeClr val="bg1"/>
                  </a:solidFill>
                </a:rPr>
                <a:t>Türk Dili ve Edebiyatı – Sosyal Bilimler-1 Testi </a:t>
              </a:r>
              <a:r>
                <a:rPr lang="tr-TR" sz="1400" b="1" dirty="0" smtClean="0">
                  <a:solidFill>
                    <a:schemeClr val="bg1"/>
                  </a:solidFill>
                </a:rPr>
                <a:t> </a:t>
              </a:r>
              <a:r>
                <a:rPr lang="tr-TR" sz="1600" b="1" dirty="0" smtClean="0">
                  <a:solidFill>
                    <a:schemeClr val="tx1">
                      <a:lumMod val="95000"/>
                      <a:lumOff val="5000"/>
                    </a:schemeClr>
                  </a:solidFill>
                </a:rPr>
                <a:t>%30</a:t>
              </a:r>
              <a:endParaRPr lang="en-US" sz="1400" b="1" dirty="0" smtClean="0">
                <a:solidFill>
                  <a:schemeClr val="tx1">
                    <a:lumMod val="95000"/>
                    <a:lumOff val="5000"/>
                  </a:schemeClr>
                </a:solidFill>
              </a:endParaRPr>
            </a:p>
            <a:p>
              <a:pPr algn="ctr"/>
              <a:endParaRPr lang="tr-TR" dirty="0"/>
            </a:p>
          </p:txBody>
        </p:sp>
        <p:grpSp>
          <p:nvGrpSpPr>
            <p:cNvPr id="5" name="47 Grup"/>
            <p:cNvGrpSpPr/>
            <p:nvPr/>
          </p:nvGrpSpPr>
          <p:grpSpPr>
            <a:xfrm>
              <a:off x="4698905" y="4116494"/>
              <a:ext cx="4254595" cy="1005840"/>
              <a:chOff x="4698905" y="3440219"/>
              <a:chExt cx="4254595" cy="1005840"/>
            </a:xfrm>
          </p:grpSpPr>
          <p:sp>
            <p:nvSpPr>
              <p:cNvPr id="24" name="TextBox 23"/>
              <p:cNvSpPr txBox="1"/>
              <p:nvPr/>
            </p:nvSpPr>
            <p:spPr>
              <a:xfrm>
                <a:off x="5260552" y="3440219"/>
                <a:ext cx="3692948" cy="369332"/>
              </a:xfrm>
              <a:prstGeom prst="rect">
                <a:avLst/>
              </a:prstGeom>
              <a:noFill/>
            </p:spPr>
            <p:txBody>
              <a:bodyPr wrap="square" rtlCol="0">
                <a:spAutoFit/>
              </a:bodyPr>
              <a:lstStyle/>
              <a:p>
                <a:r>
                  <a:rPr lang="tr-TR" dirty="0" smtClean="0">
                    <a:solidFill>
                      <a:schemeClr val="tx2">
                        <a:lumMod val="50000"/>
                      </a:schemeClr>
                    </a:solidFill>
                    <a:latin typeface="Bebas Neue" panose="020B0606020202050201" pitchFamily="34" charset="0"/>
                  </a:rPr>
                  <a:t>Eşit ağırlık</a:t>
                </a:r>
                <a:endParaRPr lang="en-US" dirty="0">
                  <a:solidFill>
                    <a:schemeClr val="tx2">
                      <a:lumMod val="50000"/>
                    </a:schemeClr>
                  </a:solidFill>
                  <a:latin typeface="Bebas Neue" panose="020B0606020202050201" pitchFamily="34" charset="0"/>
                </a:endParaRPr>
              </a:p>
            </p:txBody>
          </p:sp>
          <p:grpSp>
            <p:nvGrpSpPr>
              <p:cNvPr id="6" name="44 Grup"/>
              <p:cNvGrpSpPr/>
              <p:nvPr/>
            </p:nvGrpSpPr>
            <p:grpSpPr>
              <a:xfrm>
                <a:off x="4698905" y="3897419"/>
                <a:ext cx="548640" cy="548640"/>
                <a:chOff x="4670330" y="3964094"/>
                <a:chExt cx="548640" cy="548640"/>
              </a:xfrm>
            </p:grpSpPr>
            <p:sp>
              <p:nvSpPr>
                <p:cNvPr id="25" name="Oval 24"/>
                <p:cNvSpPr/>
                <p:nvPr/>
              </p:nvSpPr>
              <p:spPr>
                <a:xfrm>
                  <a:off x="4670330" y="3964094"/>
                  <a:ext cx="548640" cy="5486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1" name="Picture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74308" y="4106582"/>
                  <a:ext cx="228600" cy="228600"/>
                </a:xfrm>
                <a:prstGeom prst="rect">
                  <a:avLst/>
                </a:prstGeom>
              </p:spPr>
            </p:pic>
          </p:grpSp>
        </p:grpSp>
      </p:grpSp>
      <p:grpSp>
        <p:nvGrpSpPr>
          <p:cNvPr id="54" name="53 Grup"/>
          <p:cNvGrpSpPr/>
          <p:nvPr/>
        </p:nvGrpSpPr>
        <p:grpSpPr>
          <a:xfrm>
            <a:off x="4670330" y="5455764"/>
            <a:ext cx="4473670" cy="1087912"/>
            <a:chOff x="4670330" y="5455764"/>
            <a:chExt cx="4473670" cy="1087912"/>
          </a:xfrm>
        </p:grpSpPr>
        <p:sp>
          <p:nvSpPr>
            <p:cNvPr id="49" name="48 Dikdörtgen"/>
            <p:cNvSpPr/>
            <p:nvPr/>
          </p:nvSpPr>
          <p:spPr>
            <a:xfrm>
              <a:off x="5295901" y="5743576"/>
              <a:ext cx="3848099" cy="8001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endParaRPr lang="tr-TR" sz="1400" b="1" dirty="0" smtClean="0">
                <a:solidFill>
                  <a:schemeClr val="bg1"/>
                </a:solidFill>
              </a:endParaRPr>
            </a:p>
            <a:p>
              <a:r>
                <a:rPr lang="tr-TR" sz="1400" b="1" dirty="0" smtClean="0">
                  <a:solidFill>
                    <a:schemeClr val="bg1"/>
                  </a:solidFill>
                </a:rPr>
                <a:t>Temel Yeterlilik Testi </a:t>
              </a:r>
              <a:r>
                <a:rPr lang="tr-TR" b="1" dirty="0" smtClean="0">
                  <a:solidFill>
                    <a:schemeClr val="tx1">
                      <a:lumMod val="95000"/>
                      <a:lumOff val="5000"/>
                    </a:schemeClr>
                  </a:solidFill>
                </a:rPr>
                <a:t>%40 </a:t>
              </a:r>
              <a:endParaRPr lang="tr-TR" sz="1400" b="1" dirty="0" smtClean="0">
                <a:solidFill>
                  <a:schemeClr val="tx1">
                    <a:lumMod val="95000"/>
                    <a:lumOff val="5000"/>
                  </a:schemeClr>
                </a:solidFill>
              </a:endParaRPr>
            </a:p>
            <a:p>
              <a:r>
                <a:rPr lang="tr-TR" sz="1400" b="1" dirty="0" smtClean="0">
                  <a:solidFill>
                    <a:schemeClr val="bg1"/>
                  </a:solidFill>
                </a:rPr>
                <a:t>Yabancı Dil Testi </a:t>
              </a:r>
              <a:r>
                <a:rPr lang="tr-TR" sz="1600" b="1" dirty="0" smtClean="0">
                  <a:solidFill>
                    <a:schemeClr val="tx1">
                      <a:lumMod val="95000"/>
                      <a:lumOff val="5000"/>
                    </a:schemeClr>
                  </a:solidFill>
                </a:rPr>
                <a:t>% 60</a:t>
              </a:r>
              <a:endParaRPr lang="tr-TR" sz="1400" b="1" dirty="0" smtClean="0">
                <a:solidFill>
                  <a:schemeClr val="tx1">
                    <a:lumMod val="95000"/>
                    <a:lumOff val="5000"/>
                  </a:schemeClr>
                </a:solidFill>
              </a:endParaRPr>
            </a:p>
            <a:p>
              <a:pPr algn="ctr"/>
              <a:endParaRPr lang="tr-TR" dirty="0"/>
            </a:p>
          </p:txBody>
        </p:sp>
        <p:grpSp>
          <p:nvGrpSpPr>
            <p:cNvPr id="8" name="48 Grup"/>
            <p:cNvGrpSpPr/>
            <p:nvPr/>
          </p:nvGrpSpPr>
          <p:grpSpPr>
            <a:xfrm>
              <a:off x="4670330" y="5455764"/>
              <a:ext cx="4245070" cy="834390"/>
              <a:chOff x="4670330" y="4655664"/>
              <a:chExt cx="4245070" cy="834390"/>
            </a:xfrm>
          </p:grpSpPr>
          <p:sp>
            <p:nvSpPr>
              <p:cNvPr id="27" name="TextBox 26"/>
              <p:cNvSpPr txBox="1"/>
              <p:nvPr/>
            </p:nvSpPr>
            <p:spPr>
              <a:xfrm>
                <a:off x="5222452" y="4655664"/>
                <a:ext cx="3692948" cy="369332"/>
              </a:xfrm>
              <a:prstGeom prst="rect">
                <a:avLst/>
              </a:prstGeom>
              <a:noFill/>
            </p:spPr>
            <p:txBody>
              <a:bodyPr wrap="square" rtlCol="0">
                <a:spAutoFit/>
              </a:bodyPr>
              <a:lstStyle/>
              <a:p>
                <a:r>
                  <a:rPr lang="tr-TR" dirty="0" err="1" smtClean="0">
                    <a:solidFill>
                      <a:schemeClr val="tx2">
                        <a:lumMod val="50000"/>
                      </a:schemeClr>
                    </a:solidFill>
                    <a:latin typeface="Bebas Neue" panose="020B0606020202050201" pitchFamily="34" charset="0"/>
                  </a:rPr>
                  <a:t>Dİl</a:t>
                </a:r>
                <a:r>
                  <a:rPr lang="tr-TR" dirty="0" smtClean="0">
                    <a:solidFill>
                      <a:schemeClr val="tx2">
                        <a:lumMod val="50000"/>
                      </a:schemeClr>
                    </a:solidFill>
                    <a:latin typeface="Bebas Neue" panose="020B0606020202050201" pitchFamily="34" charset="0"/>
                  </a:rPr>
                  <a:t> puanı</a:t>
                </a:r>
                <a:endParaRPr lang="en-US" dirty="0">
                  <a:solidFill>
                    <a:schemeClr val="tx2">
                      <a:lumMod val="50000"/>
                    </a:schemeClr>
                  </a:solidFill>
                  <a:latin typeface="Bebas Neue" panose="020B0606020202050201" pitchFamily="34" charset="0"/>
                </a:endParaRPr>
              </a:p>
            </p:txBody>
          </p:sp>
          <p:grpSp>
            <p:nvGrpSpPr>
              <p:cNvPr id="10" name="43 Grup"/>
              <p:cNvGrpSpPr/>
              <p:nvPr/>
            </p:nvGrpSpPr>
            <p:grpSpPr>
              <a:xfrm>
                <a:off x="4670330" y="4941414"/>
                <a:ext cx="548640" cy="548640"/>
                <a:chOff x="4670330" y="4703289"/>
                <a:chExt cx="548640" cy="548640"/>
              </a:xfrm>
            </p:grpSpPr>
            <p:sp>
              <p:nvSpPr>
                <p:cNvPr id="28" name="Oval 27"/>
                <p:cNvSpPr/>
                <p:nvPr/>
              </p:nvSpPr>
              <p:spPr>
                <a:xfrm>
                  <a:off x="4670330" y="4703289"/>
                  <a:ext cx="548640" cy="5486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2" name="Picture 2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4836208" y="4849532"/>
                  <a:ext cx="228600" cy="228600"/>
                </a:xfrm>
                <a:prstGeom prst="rect">
                  <a:avLst/>
                </a:prstGeom>
              </p:spPr>
            </p:pic>
          </p:grpSp>
        </p:grpSp>
      </p:gr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3" name="Group 3"/>
          <p:cNvGrpSpPr/>
          <p:nvPr/>
        </p:nvGrpSpPr>
        <p:grpSpPr>
          <a:xfrm>
            <a:off x="-135327" y="0"/>
            <a:ext cx="9144000" cy="1077218"/>
            <a:chOff x="-218536" y="-1046798"/>
            <a:chExt cx="12192000" cy="1436291"/>
          </a:xfrm>
        </p:grpSpPr>
        <p:sp>
          <p:nvSpPr>
            <p:cNvPr id="44"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PUAN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türlerİ</a:t>
              </a:r>
              <a:endPar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45" name="Rectangle 5"/>
            <p:cNvSpPr/>
            <p:nvPr/>
          </p:nvSpPr>
          <p:spPr>
            <a:xfrm>
              <a:off x="324617" y="-4339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56" name="55 Slayt Numarası Yer Tutucusu"/>
          <p:cNvSpPr>
            <a:spLocks noGrp="1"/>
          </p:cNvSpPr>
          <p:nvPr>
            <p:ph type="sldNum" sz="quarter" idx="12"/>
          </p:nvPr>
        </p:nvSpPr>
        <p:spPr/>
        <p:txBody>
          <a:bodyPr/>
          <a:lstStyle/>
          <a:p>
            <a:fld id="{2F0443AE-4F20-4B40-B91B-135E9B6A23DD}" type="slidenum">
              <a:rPr lang="en-US" smtClean="0"/>
              <a:pPr/>
              <a:t>10</a:t>
            </a:fld>
            <a:endParaRPr lang="en-US"/>
          </a:p>
        </p:txBody>
      </p:sp>
    </p:spTree>
    <p:extLst>
      <p:ext uri="{BB962C8B-B14F-4D97-AF65-F5344CB8AC3E}">
        <p14:creationId xmlns="" xmlns:p14="http://schemas.microsoft.com/office/powerpoint/2010/main" val="59122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70" decel="100000"/>
                                        <p:tgtEl>
                                          <p:spTgt spid="9"/>
                                        </p:tgtEl>
                                      </p:cBhvr>
                                    </p:animEffect>
                                    <p:animScale>
                                      <p:cBhvr>
                                        <p:cTn id="8" dur="770" decel="100000"/>
                                        <p:tgtEl>
                                          <p:spTgt spid="9"/>
                                        </p:tgtEl>
                                      </p:cBhvr>
                                      <p:from x="10000" y="10000"/>
                                      <p:to x="200000" y="450000"/>
                                    </p:animScale>
                                    <p:animScale>
                                      <p:cBhvr>
                                        <p:cTn id="9" dur="1230" accel="100000" fill="hold">
                                          <p:stCondLst>
                                            <p:cond delay="770"/>
                                          </p:stCondLst>
                                        </p:cTn>
                                        <p:tgtEl>
                                          <p:spTgt spid="9"/>
                                        </p:tgtEl>
                                      </p:cBhvr>
                                      <p:from x="200000" y="450000"/>
                                      <p:to x="100000" y="100000"/>
                                    </p:animScale>
                                    <p:set>
                                      <p:cBhvr>
                                        <p:cTn id="10" dur="770" fill="hold"/>
                                        <p:tgtEl>
                                          <p:spTgt spid="9"/>
                                        </p:tgtEl>
                                        <p:attrNameLst>
                                          <p:attrName>ppt_x</p:attrName>
                                        </p:attrNameLst>
                                      </p:cBhvr>
                                      <p:to>
                                        <p:strVal val="(0.5)"/>
                                      </p:to>
                                    </p:set>
                                    <p:anim from="(0.5)" to="(#ppt_x)" calcmode="lin" valueType="num">
                                      <p:cBhvr>
                                        <p:cTn id="11" dur="1230" accel="100000" fill="hold">
                                          <p:stCondLst>
                                            <p:cond delay="770"/>
                                          </p:stCondLst>
                                        </p:cTn>
                                        <p:tgtEl>
                                          <p:spTgt spid="9"/>
                                        </p:tgtEl>
                                        <p:attrNameLst>
                                          <p:attrName>ppt_x</p:attrName>
                                        </p:attrNameLst>
                                      </p:cBhvr>
                                    </p:anim>
                                    <p:set>
                                      <p:cBhvr>
                                        <p:cTn id="12" dur="770" fill="hold"/>
                                        <p:tgtEl>
                                          <p:spTgt spid="9"/>
                                        </p:tgtEl>
                                        <p:attrNameLst>
                                          <p:attrName>ppt_y</p:attrName>
                                        </p:attrNameLst>
                                      </p:cBhvr>
                                      <p:to>
                                        <p:strVal val="(#ppt_y+0.4)"/>
                                      </p:to>
                                    </p:set>
                                    <p:anim from="(#ppt_y+0.4)" to="(#ppt_y)" calcmode="lin" valueType="num">
                                      <p:cBhvr>
                                        <p:cTn id="13" dur="1230" accel="100000" fill="hold">
                                          <p:stCondLst>
                                            <p:cond delay="770"/>
                                          </p:stCondLst>
                                        </p:cTn>
                                        <p:tgtEl>
                                          <p:spTgt spid="9"/>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linds(horizontal)">
                                      <p:cBhvr>
                                        <p:cTn id="22" dur="500"/>
                                        <p:tgtEl>
                                          <p:spTgt spid="36"/>
                                        </p:tgtEl>
                                      </p:cBhvr>
                                    </p:animEffect>
                                  </p:childTnLst>
                                </p:cTn>
                              </p:par>
                            </p:childTnLst>
                          </p:cTn>
                        </p:par>
                        <p:par>
                          <p:cTn id="23" fill="hold">
                            <p:stCondLst>
                              <p:cond delay="1000"/>
                            </p:stCondLst>
                            <p:childTnLst>
                              <p:par>
                                <p:cTn id="24" presetID="3" presetClass="entr" presetSubtype="10"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linds(horizontal)">
                                      <p:cBhvr>
                                        <p:cTn id="26" dur="500"/>
                                        <p:tgtEl>
                                          <p:spTgt spid="37"/>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blinds(horizontal)">
                                      <p:cBhvr>
                                        <p:cTn id="30" dur="500"/>
                                        <p:tgtEl>
                                          <p:spTgt spid="38"/>
                                        </p:tgtEl>
                                      </p:cBhvr>
                                    </p:animEffect>
                                  </p:childTnLst>
                                </p:cTn>
                              </p:par>
                            </p:childTnLst>
                          </p:cTn>
                        </p:par>
                        <p:par>
                          <p:cTn id="31" fill="hold">
                            <p:stCondLst>
                              <p:cond delay="2000"/>
                            </p:stCondLst>
                            <p:childTnLst>
                              <p:par>
                                <p:cTn id="32" presetID="3" presetClass="entr" presetSubtype="10"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blinds(horizontal)">
                                      <p:cBhvr>
                                        <p:cTn id="34" dur="1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edge">
                                      <p:cBhvr>
                                        <p:cTn id="39" dur="20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20" presetClass="entr" presetSubtype="0" fill="hold"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edge">
                                      <p:cBhvr>
                                        <p:cTn id="44" dur="20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edge">
                                      <p:cBhvr>
                                        <p:cTn id="49" dur="20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ntr" presetSubtype="0" fill="hold" nodeType="click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edge">
                                      <p:cBhvr>
                                        <p:cTn id="54"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33353" y="177798"/>
          <a:ext cx="8848728" cy="3001841"/>
        </p:xfrm>
        <a:graphic>
          <a:graphicData uri="http://schemas.openxmlformats.org/drawingml/2006/table">
            <a:tbl>
              <a:tblPr firstRow="1" bandRow="1">
                <a:tableStyleId>{8799B23B-EC83-4686-B30A-512413B5E67A}</a:tableStyleId>
              </a:tblPr>
              <a:tblGrid>
                <a:gridCol w="737394"/>
                <a:gridCol w="643728"/>
                <a:gridCol w="831060"/>
                <a:gridCol w="737394"/>
                <a:gridCol w="737394"/>
                <a:gridCol w="737394"/>
                <a:gridCol w="737394"/>
                <a:gridCol w="737394"/>
                <a:gridCol w="737394"/>
                <a:gridCol w="737394"/>
                <a:gridCol w="737394"/>
                <a:gridCol w="737394"/>
              </a:tblGrid>
              <a:tr h="413947">
                <a:tc gridSpan="12">
                  <a:txBody>
                    <a:bodyPr/>
                    <a:lstStyle/>
                    <a:p>
                      <a:pPr algn="ctr"/>
                      <a:r>
                        <a:rPr lang="tr-TR" dirty="0" smtClean="0"/>
                        <a:t>SÖZEL PUAN</a:t>
                      </a:r>
                      <a:endParaRPr lang="tr-TR" dirty="0">
                        <a:solidFill>
                          <a:schemeClr val="accent6">
                            <a:lumMod val="75000"/>
                          </a:schemeClr>
                        </a:solidFill>
                      </a:endParaRPr>
                    </a:p>
                  </a:txBody>
                  <a:tcPr>
                    <a:solidFill>
                      <a:schemeClr val="accent3">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8391">
                <a:tc gridSpan="12">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7">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10345">
                <a:tc rowSpan="2">
                  <a:txBody>
                    <a:bodyPr/>
                    <a:lstStyle/>
                    <a:p>
                      <a:pPr algn="ctr"/>
                      <a:r>
                        <a:rPr lang="tr-TR" sz="1100" dirty="0" smtClean="0"/>
                        <a:t>Puan Türü</a:t>
                      </a:r>
                      <a:endParaRPr lang="tr-TR" sz="1100" b="1" dirty="0"/>
                    </a:p>
                  </a:txBody>
                  <a:tcPr anchor="ctr"/>
                </a:tc>
                <a:tc rowSpan="2">
                  <a:txBody>
                    <a:bodyPr/>
                    <a:lstStyle/>
                    <a:p>
                      <a:pPr algn="ctr"/>
                      <a:r>
                        <a:rPr lang="tr-TR" sz="1100" dirty="0" smtClean="0"/>
                        <a:t>Türkçe</a:t>
                      </a:r>
                      <a:endParaRPr lang="tr-TR" sz="1100" b="0" dirty="0"/>
                    </a:p>
                  </a:txBody>
                  <a:tcPr anchor="ctr"/>
                </a:tc>
                <a:tc rowSpan="2">
                  <a:txBody>
                    <a:bodyPr/>
                    <a:lstStyle/>
                    <a:p>
                      <a:pPr algn="ctr"/>
                      <a:r>
                        <a:rPr lang="tr-TR" sz="1100" dirty="0" smtClean="0"/>
                        <a:t>Temel  Matematik</a:t>
                      </a:r>
                      <a:endParaRPr lang="tr-TR" sz="1100" b="0" dirty="0"/>
                    </a:p>
                  </a:txBody>
                  <a:tcPr anchor="ctr"/>
                </a:tc>
                <a:tc rowSpan="2">
                  <a:txBody>
                    <a:bodyPr/>
                    <a:lstStyle/>
                    <a:p>
                      <a:pPr algn="ctr"/>
                      <a:r>
                        <a:rPr lang="tr-TR" sz="1100" dirty="0" smtClean="0"/>
                        <a:t>Fen Bilimleri</a:t>
                      </a:r>
                      <a:endParaRPr lang="tr-TR" sz="1100" b="0" dirty="0"/>
                    </a:p>
                  </a:txBody>
                  <a:tcPr anchor="ctr"/>
                </a:tc>
                <a:tc rowSpan="2">
                  <a:txBody>
                    <a:bodyPr/>
                    <a:lstStyle/>
                    <a:p>
                      <a:pPr algn="ctr"/>
                      <a:r>
                        <a:rPr lang="tr-TR" sz="1100" dirty="0" smtClean="0"/>
                        <a:t>Sosyal Bilimler</a:t>
                      </a:r>
                      <a:endParaRPr lang="tr-TR" sz="1100" b="0" dirty="0"/>
                    </a:p>
                  </a:txBody>
                  <a:tcPr anchor="ctr"/>
                </a:tc>
                <a:tc gridSpan="3">
                  <a:txBody>
                    <a:bodyPr/>
                    <a:lstStyle/>
                    <a:p>
                      <a:pPr algn="ctr"/>
                      <a:r>
                        <a:rPr lang="tr-TR" sz="1400" b="1" dirty="0" smtClean="0"/>
                        <a:t>Türk Dili ve Edebiyatı- Sosyal Bilimler-1</a:t>
                      </a:r>
                      <a:endParaRPr lang="tr-TR" sz="1400" b="1" dirty="0"/>
                    </a:p>
                  </a:txBody>
                  <a:tcPr anchor="ctr"/>
                </a:tc>
                <a:tc hMerge="1">
                  <a:txBody>
                    <a:bodyPr/>
                    <a:lstStyle/>
                    <a:p>
                      <a:endParaRPr lang="tr-TR" dirty="0"/>
                    </a:p>
                  </a:txBody>
                  <a:tcPr/>
                </a:tc>
                <a:tc hMerge="1">
                  <a:txBody>
                    <a:bodyPr/>
                    <a:lstStyle/>
                    <a:p>
                      <a:endParaRPr lang="tr-TR" dirty="0"/>
                    </a:p>
                  </a:txBody>
                  <a:tcPr/>
                </a:tc>
                <a:tc gridSpan="4">
                  <a:txBody>
                    <a:bodyPr/>
                    <a:lstStyle/>
                    <a:p>
                      <a:pPr algn="ctr"/>
                      <a:r>
                        <a:rPr lang="tr-TR" sz="1400" b="1" dirty="0" smtClean="0"/>
                        <a:t>Sosyal Bilimler-2</a:t>
                      </a:r>
                      <a:endParaRPr lang="tr-TR" sz="1400" b="1" dirty="0"/>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663449">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100" dirty="0" smtClean="0"/>
                        <a:t>Türk Dili ve Edebiyatı </a:t>
                      </a:r>
                      <a:endParaRPr lang="tr-TR" sz="1100" b="0" dirty="0"/>
                    </a:p>
                  </a:txBody>
                  <a:tcPr anchor="ctr"/>
                </a:tc>
                <a:tc>
                  <a:txBody>
                    <a:bodyPr/>
                    <a:lstStyle/>
                    <a:p>
                      <a:pPr algn="ctr"/>
                      <a:r>
                        <a:rPr lang="tr-TR" sz="1100" dirty="0" smtClean="0"/>
                        <a:t>Tarih-1</a:t>
                      </a:r>
                      <a:endParaRPr lang="tr-TR" sz="1100" b="0" dirty="0"/>
                    </a:p>
                  </a:txBody>
                  <a:tcPr anchor="ctr"/>
                </a:tc>
                <a:tc>
                  <a:txBody>
                    <a:bodyPr/>
                    <a:lstStyle/>
                    <a:p>
                      <a:pPr algn="ctr"/>
                      <a:r>
                        <a:rPr lang="tr-TR" sz="1100" dirty="0" err="1" smtClean="0"/>
                        <a:t>Coğ</a:t>
                      </a:r>
                      <a:r>
                        <a:rPr lang="tr-TR" sz="1100" dirty="0" smtClean="0"/>
                        <a:t>.-1 </a:t>
                      </a:r>
                      <a:endParaRPr lang="tr-TR" sz="1100" b="0" dirty="0"/>
                    </a:p>
                  </a:txBody>
                  <a:tcPr anchor="ctr"/>
                </a:tc>
                <a:tc>
                  <a:txBody>
                    <a:bodyPr/>
                    <a:lstStyle/>
                    <a:p>
                      <a:pPr algn="ctr"/>
                      <a:r>
                        <a:rPr lang="tr-TR" sz="1100" dirty="0" smtClean="0"/>
                        <a:t>Tarih-2</a:t>
                      </a:r>
                      <a:endParaRPr lang="tr-TR" sz="1100" b="0" dirty="0"/>
                    </a:p>
                  </a:txBody>
                  <a:tcPr anchor="ctr"/>
                </a:tc>
                <a:tc>
                  <a:txBody>
                    <a:bodyPr/>
                    <a:lstStyle/>
                    <a:p>
                      <a:pPr algn="ctr"/>
                      <a:r>
                        <a:rPr lang="tr-TR" sz="1100" dirty="0" err="1" smtClean="0"/>
                        <a:t>Coğ</a:t>
                      </a:r>
                      <a:r>
                        <a:rPr lang="tr-TR" sz="1100" dirty="0" smtClean="0"/>
                        <a:t>.-2 </a:t>
                      </a:r>
                      <a:endParaRPr lang="tr-TR" sz="1100" b="0" dirty="0"/>
                    </a:p>
                  </a:txBody>
                  <a:tcPr anchor="ctr"/>
                </a:tc>
                <a:tc>
                  <a:txBody>
                    <a:bodyPr/>
                    <a:lstStyle/>
                    <a:p>
                      <a:pPr algn="ctr"/>
                      <a:r>
                        <a:rPr lang="tr-TR" sz="1100" dirty="0" smtClean="0"/>
                        <a:t>Felsefe Grubu </a:t>
                      </a:r>
                      <a:endParaRPr lang="tr-TR" sz="1100" b="0" dirty="0"/>
                    </a:p>
                  </a:txBody>
                  <a:tcPr anchor="ctr"/>
                </a:tc>
                <a:tc>
                  <a:txBody>
                    <a:bodyPr/>
                    <a:lstStyle/>
                    <a:p>
                      <a:pPr algn="ctr"/>
                      <a:r>
                        <a:rPr lang="tr-TR" sz="1100" dirty="0" smtClean="0"/>
                        <a:t>DİKAB</a:t>
                      </a:r>
                      <a:endParaRPr lang="tr-TR" sz="1100" b="0" dirty="0"/>
                    </a:p>
                  </a:txBody>
                  <a:tcPr anchor="ctr"/>
                </a:tc>
              </a:tr>
              <a:tr h="413947">
                <a:tc>
                  <a:txBody>
                    <a:bodyPr/>
                    <a:lstStyle/>
                    <a:p>
                      <a:r>
                        <a:rPr lang="tr-TR" dirty="0" smtClean="0"/>
                        <a:t>Sözel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tc>
                  <a:txBody>
                    <a:bodyPr/>
                    <a:lstStyle/>
                    <a:p>
                      <a:pPr algn="ctr"/>
                      <a:r>
                        <a:rPr lang="tr-TR" dirty="0" smtClean="0"/>
                        <a:t>8</a:t>
                      </a:r>
                      <a:endParaRPr lang="tr-TR" dirty="0"/>
                    </a:p>
                  </a:txBody>
                  <a:tcPr/>
                </a:tc>
                <a:tc>
                  <a:txBody>
                    <a:bodyPr/>
                    <a:lstStyle/>
                    <a:p>
                      <a:pPr algn="ctr"/>
                      <a:r>
                        <a:rPr lang="tr-TR" dirty="0" smtClean="0"/>
                        <a:t>8</a:t>
                      </a:r>
                      <a:endParaRPr lang="tr-TR" dirty="0"/>
                    </a:p>
                  </a:txBody>
                  <a:tcPr/>
                </a:tc>
                <a:tc>
                  <a:txBody>
                    <a:bodyPr/>
                    <a:lstStyle/>
                    <a:p>
                      <a:pPr algn="ctr"/>
                      <a:r>
                        <a:rPr lang="tr-TR" dirty="0" smtClean="0"/>
                        <a:t>9</a:t>
                      </a:r>
                      <a:endParaRPr lang="tr-TR" dirty="0"/>
                    </a:p>
                  </a:txBody>
                  <a:tcPr/>
                </a:tc>
                <a:tc>
                  <a:txBody>
                    <a:bodyPr/>
                    <a:lstStyle/>
                    <a:p>
                      <a:pPr algn="ctr"/>
                      <a:r>
                        <a:rPr lang="tr-TR" dirty="0" smtClean="0"/>
                        <a:t>5</a:t>
                      </a:r>
                      <a:endParaRPr lang="tr-TR" dirty="0"/>
                    </a:p>
                  </a:txBody>
                  <a:tcPr/>
                </a:tc>
              </a:tr>
            </a:tbl>
          </a:graphicData>
        </a:graphic>
      </p:graphicFrame>
      <p:graphicFrame>
        <p:nvGraphicFramePr>
          <p:cNvPr id="5" name="3 İçerik Yer Tutucusu"/>
          <p:cNvGraphicFramePr>
            <a:graphicFrameLocks/>
          </p:cNvGraphicFramePr>
          <p:nvPr/>
        </p:nvGraphicFramePr>
        <p:xfrm>
          <a:off x="133346" y="3778250"/>
          <a:ext cx="8851165" cy="2372360"/>
        </p:xfrm>
        <a:graphic>
          <a:graphicData uri="http://schemas.openxmlformats.org/drawingml/2006/table">
            <a:tbl>
              <a:tblPr firstRow="1" bandRow="1">
                <a:tableStyleId>{BC89EF96-8CEA-46FF-86C4-4CE0E7609802}</a:tableStyleId>
              </a:tblPr>
              <a:tblGrid>
                <a:gridCol w="983463"/>
                <a:gridCol w="858540"/>
                <a:gridCol w="1108385"/>
                <a:gridCol w="983463"/>
                <a:gridCol w="983463"/>
                <a:gridCol w="1132913"/>
                <a:gridCol w="834012"/>
                <a:gridCol w="983463"/>
                <a:gridCol w="983463"/>
              </a:tblGrid>
              <a:tr h="370840">
                <a:tc gridSpan="9">
                  <a:txBody>
                    <a:bodyPr/>
                    <a:lstStyle/>
                    <a:p>
                      <a:pPr algn="ctr"/>
                      <a:r>
                        <a:rPr lang="tr-TR" dirty="0" smtClean="0"/>
                        <a:t>SAYISAL PUAN</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9">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rowSpan="2">
                  <a:txBody>
                    <a:bodyPr/>
                    <a:lstStyle/>
                    <a:p>
                      <a:pPr algn="ctr"/>
                      <a:r>
                        <a:rPr lang="tr-TR" sz="1400" dirty="0" smtClean="0"/>
                        <a:t>Puan Türü</a:t>
                      </a:r>
                      <a:endParaRPr lang="tr-TR" sz="1400" b="1" dirty="0"/>
                    </a:p>
                  </a:txBody>
                  <a:tcPr anchor="ctr"/>
                </a:tc>
                <a:tc rowSpan="2">
                  <a:txBody>
                    <a:bodyPr/>
                    <a:lstStyle/>
                    <a:p>
                      <a:pPr algn="ctr"/>
                      <a:r>
                        <a:rPr lang="tr-TR" sz="1200" dirty="0" smtClean="0"/>
                        <a:t>Türkçe</a:t>
                      </a:r>
                      <a:endParaRPr lang="tr-TR" sz="1200" b="0" dirty="0"/>
                    </a:p>
                  </a:txBody>
                  <a:tcPr anchor="ctr"/>
                </a:tc>
                <a:tc rowSpan="2">
                  <a:txBody>
                    <a:bodyPr/>
                    <a:lstStyle/>
                    <a:p>
                      <a:pPr algn="ctr"/>
                      <a:r>
                        <a:rPr lang="tr-TR" sz="1200" dirty="0" smtClean="0"/>
                        <a:t>Temel  Matematik</a:t>
                      </a:r>
                      <a:endParaRPr lang="tr-TR" sz="1200" b="0" dirty="0"/>
                    </a:p>
                  </a:txBody>
                  <a:tcPr anchor="ctr"/>
                </a:tc>
                <a:tc rowSpan="2">
                  <a:txBody>
                    <a:bodyPr/>
                    <a:lstStyle/>
                    <a:p>
                      <a:pPr algn="ctr"/>
                      <a:r>
                        <a:rPr lang="tr-TR" sz="1200" dirty="0" smtClean="0"/>
                        <a:t>Fen Bilimleri</a:t>
                      </a:r>
                      <a:endParaRPr lang="tr-TR" sz="1200" b="0" dirty="0"/>
                    </a:p>
                  </a:txBody>
                  <a:tcPr anchor="ctr"/>
                </a:tc>
                <a:tc rowSpan="2">
                  <a:txBody>
                    <a:bodyPr/>
                    <a:lstStyle/>
                    <a:p>
                      <a:pPr algn="ctr"/>
                      <a:r>
                        <a:rPr lang="tr-TR" sz="1200" dirty="0" smtClean="0"/>
                        <a:t>Sosyal Bilimler</a:t>
                      </a:r>
                      <a:endParaRPr lang="tr-TR" sz="1200" b="0" dirty="0"/>
                    </a:p>
                  </a:txBody>
                  <a:tcPr anchor="ctr"/>
                </a:tc>
                <a:tc>
                  <a:txBody>
                    <a:bodyPr/>
                    <a:lstStyle/>
                    <a:p>
                      <a:pPr algn="ctr"/>
                      <a:r>
                        <a:rPr lang="tr-TR" sz="1600" b="1" dirty="0" smtClean="0"/>
                        <a:t>Matematik </a:t>
                      </a:r>
                      <a:endParaRPr lang="tr-TR" sz="1600" b="1" dirty="0"/>
                    </a:p>
                  </a:txBody>
                  <a:tcPr anchor="ctr"/>
                </a:tc>
                <a:tc gridSpan="3">
                  <a:txBody>
                    <a:bodyPr/>
                    <a:lstStyle/>
                    <a:p>
                      <a:pPr algn="ctr"/>
                      <a:r>
                        <a:rPr lang="tr-TR" sz="1600" b="1" dirty="0" smtClean="0"/>
                        <a:t>Fen Bilimleri</a:t>
                      </a:r>
                      <a:endParaRPr lang="tr-TR" sz="1600" b="1" dirty="0"/>
                    </a:p>
                  </a:txBody>
                  <a:tcPr anchor="ctr"/>
                </a:tc>
                <a:tc hMerge="1">
                  <a:txBody>
                    <a:bodyPr/>
                    <a:lstStyle/>
                    <a:p>
                      <a:endParaRPr lang="tr-TR" dirty="0"/>
                    </a:p>
                  </a:txBody>
                  <a:tcPr/>
                </a:tc>
                <a:tc hMerge="1">
                  <a:txBody>
                    <a:bodyPr/>
                    <a:lstStyle/>
                    <a:p>
                      <a:endParaRPr lang="tr-TR" dirty="0"/>
                    </a:p>
                  </a:txBody>
                  <a:tcPr/>
                </a:tc>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tc>
                <a:tc>
                  <a:txBody>
                    <a:bodyPr/>
                    <a:lstStyle/>
                    <a:p>
                      <a:pPr algn="ctr"/>
                      <a:r>
                        <a:rPr lang="tr-TR" sz="1200" dirty="0" smtClean="0"/>
                        <a:t>Fizik</a:t>
                      </a:r>
                      <a:endParaRPr lang="tr-TR" sz="1200" b="0" dirty="0"/>
                    </a:p>
                  </a:txBody>
                  <a:tcPr anchor="ctr"/>
                </a:tc>
                <a:tc>
                  <a:txBody>
                    <a:bodyPr/>
                    <a:lstStyle/>
                    <a:p>
                      <a:pPr algn="ctr"/>
                      <a:r>
                        <a:rPr lang="tr-TR" sz="1200" dirty="0" smtClean="0"/>
                        <a:t>Kimya</a:t>
                      </a:r>
                      <a:endParaRPr lang="tr-TR" sz="1200" b="0" dirty="0"/>
                    </a:p>
                  </a:txBody>
                  <a:tcPr anchor="ctr"/>
                </a:tc>
                <a:tc>
                  <a:txBody>
                    <a:bodyPr/>
                    <a:lstStyle/>
                    <a:p>
                      <a:pPr algn="ctr"/>
                      <a:r>
                        <a:rPr lang="tr-TR" sz="1200" dirty="0" smtClean="0"/>
                        <a:t>Biyoloji</a:t>
                      </a:r>
                      <a:endParaRPr lang="tr-TR" sz="1200" b="0" dirty="0"/>
                    </a:p>
                  </a:txBody>
                  <a:tcPr anchor="ctr"/>
                </a:tc>
              </a:tr>
              <a:tr h="370840">
                <a:tc>
                  <a:txBody>
                    <a:bodyPr/>
                    <a:lstStyle/>
                    <a:p>
                      <a:r>
                        <a:rPr lang="tr-TR" dirty="0" smtClean="0"/>
                        <a:t>Sayısal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30</a:t>
                      </a:r>
                      <a:endParaRPr lang="tr-TR" dirty="0"/>
                    </a:p>
                  </a:txBody>
                  <a:tcPr/>
                </a:tc>
                <a:tc>
                  <a:txBody>
                    <a:bodyPr/>
                    <a:lstStyle/>
                    <a:p>
                      <a:pPr algn="ctr"/>
                      <a:r>
                        <a:rPr lang="tr-TR" dirty="0" smtClean="0"/>
                        <a:t>10</a:t>
                      </a:r>
                      <a:endParaRPr lang="tr-TR" dirty="0"/>
                    </a:p>
                  </a:txBody>
                  <a:tcPr/>
                </a:tc>
                <a:tc>
                  <a:txBody>
                    <a:bodyPr/>
                    <a:lstStyle/>
                    <a:p>
                      <a:pPr algn="ctr"/>
                      <a:r>
                        <a:rPr lang="tr-TR" dirty="0" smtClean="0"/>
                        <a:t>10</a:t>
                      </a:r>
                      <a:endParaRPr lang="tr-TR" dirty="0"/>
                    </a:p>
                  </a:txBody>
                  <a:tcPr/>
                </a:tc>
                <a:tc>
                  <a:txBody>
                    <a:bodyPr/>
                    <a:lstStyle/>
                    <a:p>
                      <a:pPr algn="ctr"/>
                      <a:r>
                        <a:rPr lang="tr-TR" dirty="0" smtClean="0"/>
                        <a:t>10</a:t>
                      </a:r>
                      <a:endParaRPr lang="tr-TR" dirty="0"/>
                    </a:p>
                  </a:txBody>
                  <a:tcPr/>
                </a:tc>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207780" y="3378199"/>
          <a:ext cx="8595978" cy="2671004"/>
        </p:xfrm>
        <a:graphic>
          <a:graphicData uri="http://schemas.openxmlformats.org/drawingml/2006/table">
            <a:tbl>
              <a:tblPr firstRow="1" bandRow="1">
                <a:tableStyleId>{BC89EF96-8CEA-46FF-86C4-4CE0E7609802}</a:tableStyleId>
              </a:tblPr>
              <a:tblGrid>
                <a:gridCol w="1432663"/>
                <a:gridCol w="1250682"/>
                <a:gridCol w="1614644"/>
                <a:gridCol w="1432663"/>
                <a:gridCol w="1432663"/>
                <a:gridCol w="1432663"/>
              </a:tblGrid>
              <a:tr h="413947">
                <a:tc gridSpan="6">
                  <a:txBody>
                    <a:bodyPr/>
                    <a:lstStyle/>
                    <a:p>
                      <a:pPr algn="ctr"/>
                      <a:r>
                        <a:rPr lang="tr-TR" dirty="0" smtClean="0">
                          <a:solidFill>
                            <a:schemeClr val="tx1"/>
                          </a:solidFill>
                        </a:rPr>
                        <a:t>DİL</a:t>
                      </a:r>
                      <a:r>
                        <a:rPr lang="tr-TR" baseline="0" dirty="0" smtClean="0">
                          <a:solidFill>
                            <a:schemeClr val="tx1"/>
                          </a:solidFill>
                        </a:rPr>
                        <a:t> PUANI</a:t>
                      </a:r>
                      <a:endParaRPr lang="tr-TR" dirty="0">
                        <a:solidFill>
                          <a:schemeClr val="accent6">
                            <a:lumMod val="75000"/>
                          </a:schemeClr>
                        </a:solidFill>
                      </a:endParaRPr>
                    </a:p>
                  </a:txBody>
                  <a:tcPr>
                    <a:solidFill>
                      <a:schemeClr val="accent1">
                        <a:lumMod val="60000"/>
                        <a:lumOff val="40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578391">
                <a:tc gridSpan="6">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413947">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r>
                        <a:rPr lang="tr-TR" dirty="0" smtClean="0"/>
                        <a:t>Yabancı Dil</a:t>
                      </a:r>
                      <a:endParaRPr lang="tr-TR" b="1" dirty="0">
                        <a:solidFill>
                          <a:schemeClr val="tx1">
                            <a:lumMod val="95000"/>
                            <a:lumOff val="5000"/>
                          </a:schemeClr>
                        </a:solidFill>
                      </a:endParaRPr>
                    </a:p>
                  </a:txBody>
                  <a:tcPr anchor="ctr"/>
                </a:tc>
              </a:tr>
              <a:tr h="850772">
                <a:tc>
                  <a:txBody>
                    <a:bodyPr/>
                    <a:lstStyle/>
                    <a:p>
                      <a:pPr algn="ctr"/>
                      <a:r>
                        <a:rPr lang="tr-TR" sz="1400" dirty="0" smtClean="0"/>
                        <a:t>Puan Türü</a:t>
                      </a:r>
                      <a:endParaRPr lang="tr-TR" sz="1400" b="1" dirty="0"/>
                    </a:p>
                  </a:txBody>
                  <a:tcPr anchor="ctr"/>
                </a:tc>
                <a:tc>
                  <a:txBody>
                    <a:bodyPr/>
                    <a:lstStyle/>
                    <a:p>
                      <a:pPr algn="ctr"/>
                      <a:r>
                        <a:rPr lang="tr-TR" sz="1400" dirty="0" smtClean="0"/>
                        <a:t>Türkçe</a:t>
                      </a:r>
                      <a:endParaRPr lang="tr-TR" sz="1400" b="1" dirty="0"/>
                    </a:p>
                  </a:txBody>
                  <a:tcPr anchor="ctr"/>
                </a:tc>
                <a:tc>
                  <a:txBody>
                    <a:bodyPr/>
                    <a:lstStyle/>
                    <a:p>
                      <a:pPr algn="ctr"/>
                      <a:r>
                        <a:rPr lang="tr-TR" sz="1400" dirty="0" smtClean="0"/>
                        <a:t>Temel  Matematik</a:t>
                      </a:r>
                      <a:endParaRPr lang="tr-TR" sz="1400" b="1" dirty="0"/>
                    </a:p>
                  </a:txBody>
                  <a:tcPr anchor="ctr"/>
                </a:tc>
                <a:tc>
                  <a:txBody>
                    <a:bodyPr/>
                    <a:lstStyle/>
                    <a:p>
                      <a:pPr algn="ctr"/>
                      <a:r>
                        <a:rPr lang="tr-TR" sz="1400" dirty="0" smtClean="0"/>
                        <a:t>Fen Bilimleri</a:t>
                      </a:r>
                      <a:endParaRPr lang="tr-TR" sz="1400" b="1" dirty="0"/>
                    </a:p>
                  </a:txBody>
                  <a:tcPr anchor="ctr"/>
                </a:tc>
                <a:tc>
                  <a:txBody>
                    <a:bodyPr/>
                    <a:lstStyle/>
                    <a:p>
                      <a:pPr algn="ctr"/>
                      <a:r>
                        <a:rPr lang="tr-TR" sz="1400" dirty="0" smtClean="0"/>
                        <a:t>Sosyal Bilimler</a:t>
                      </a:r>
                      <a:endParaRPr lang="tr-TR" sz="1400" b="1" dirty="0"/>
                    </a:p>
                  </a:txBody>
                  <a:tcPr anchor="ctr"/>
                </a:tc>
                <a:tc>
                  <a:txBody>
                    <a:bodyPr/>
                    <a:lstStyle/>
                    <a:p>
                      <a:pPr algn="ctr"/>
                      <a:r>
                        <a:rPr lang="tr-TR" sz="1400" dirty="0" smtClean="0"/>
                        <a:t>Yabancı Dil</a:t>
                      </a:r>
                      <a:endParaRPr lang="tr-TR" sz="1400" b="1" dirty="0"/>
                    </a:p>
                  </a:txBody>
                  <a:tcPr anchor="ctr"/>
                </a:tc>
              </a:tr>
              <a:tr h="413947">
                <a:tc>
                  <a:txBody>
                    <a:bodyPr/>
                    <a:lstStyle/>
                    <a:p>
                      <a:r>
                        <a:rPr lang="tr-TR" dirty="0" smtClean="0"/>
                        <a:t>DİL</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endParaRPr lang="tr-TR" dirty="0"/>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60</a:t>
                      </a:r>
                      <a:endParaRPr lang="tr-TR" dirty="0"/>
                    </a:p>
                  </a:txBody>
                  <a:tcPr/>
                </a:tc>
              </a:tr>
            </a:tbl>
          </a:graphicData>
        </a:graphic>
      </p:graphicFrame>
      <p:graphicFrame>
        <p:nvGraphicFramePr>
          <p:cNvPr id="5" name="3 İçerik Yer Tutucusu"/>
          <p:cNvGraphicFramePr>
            <a:graphicFrameLocks/>
          </p:cNvGraphicFramePr>
          <p:nvPr/>
        </p:nvGraphicFramePr>
        <p:xfrm>
          <a:off x="292835" y="258873"/>
          <a:ext cx="8851165" cy="2788920"/>
        </p:xfrm>
        <a:graphic>
          <a:graphicData uri="http://schemas.openxmlformats.org/drawingml/2006/table">
            <a:tbl>
              <a:tblPr firstRow="1" bandRow="1">
                <a:tableStyleId>{5DA37D80-6434-44D0-A028-1B22A696006F}</a:tableStyleId>
              </a:tblPr>
              <a:tblGrid>
                <a:gridCol w="983463"/>
                <a:gridCol w="858540"/>
                <a:gridCol w="1108385"/>
                <a:gridCol w="983463"/>
                <a:gridCol w="983463"/>
                <a:gridCol w="1132913"/>
                <a:gridCol w="834012"/>
                <a:gridCol w="983463"/>
                <a:gridCol w="983463"/>
              </a:tblGrid>
              <a:tr h="370840">
                <a:tc gridSpan="9">
                  <a:txBody>
                    <a:bodyPr/>
                    <a:lstStyle/>
                    <a:p>
                      <a:pPr algn="ctr"/>
                      <a:r>
                        <a:rPr lang="tr-TR" dirty="0" smtClean="0"/>
                        <a:t>EŞİT AĞIRLIK PUANI</a:t>
                      </a:r>
                      <a:endParaRPr lang="tr-TR" dirty="0">
                        <a:solidFill>
                          <a:schemeClr val="accent6">
                            <a:lumMod val="75000"/>
                          </a:schemeClr>
                        </a:solidFill>
                      </a:endParaRPr>
                    </a:p>
                  </a:txBody>
                  <a:tcPr>
                    <a:solidFill>
                      <a:schemeClr val="accent2">
                        <a:lumMod val="75000"/>
                      </a:schemeClr>
                    </a:solidFill>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9">
                  <a:txBody>
                    <a:bodyPr/>
                    <a:lstStyle/>
                    <a:p>
                      <a:pPr algn="ctr"/>
                      <a:r>
                        <a:rPr lang="tr-TR" sz="2800" dirty="0" smtClean="0"/>
                        <a:t>Testlerin Ağırlıkları (%) </a:t>
                      </a:r>
                      <a:endParaRPr lang="tr-TR" sz="2800"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gridSpan="5">
                  <a:txBody>
                    <a:bodyPr/>
                    <a:lstStyle/>
                    <a:p>
                      <a:pPr algn="ctr"/>
                      <a:r>
                        <a:rPr lang="tr-TR" dirty="0" smtClean="0"/>
                        <a:t>TYT (Temel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gridSpan="4">
                  <a:txBody>
                    <a:bodyPr/>
                    <a:lstStyle/>
                    <a:p>
                      <a:pPr algn="ctr"/>
                      <a:r>
                        <a:rPr lang="tr-TR" dirty="0" smtClean="0"/>
                        <a:t>AYT (Alan</a:t>
                      </a:r>
                      <a:r>
                        <a:rPr lang="tr-TR" baseline="0" dirty="0" smtClean="0"/>
                        <a:t> Yeterlilik Testi)</a:t>
                      </a:r>
                      <a:endParaRPr lang="tr-TR" b="1" dirty="0">
                        <a:solidFill>
                          <a:schemeClr val="accent1"/>
                        </a:solidFill>
                      </a:endParaRPr>
                    </a:p>
                  </a:txBody>
                  <a:tcPr anchor="ct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370840">
                <a:tc rowSpan="2">
                  <a:txBody>
                    <a:bodyPr/>
                    <a:lstStyle/>
                    <a:p>
                      <a:pPr algn="ctr"/>
                      <a:r>
                        <a:rPr lang="tr-TR" sz="1400" dirty="0" smtClean="0"/>
                        <a:t>Puan Türü</a:t>
                      </a:r>
                      <a:endParaRPr lang="tr-TR" sz="1400" b="1" dirty="0"/>
                    </a:p>
                  </a:txBody>
                  <a:tcPr anchor="ctr"/>
                </a:tc>
                <a:tc rowSpan="2">
                  <a:txBody>
                    <a:bodyPr/>
                    <a:lstStyle/>
                    <a:p>
                      <a:pPr algn="ctr"/>
                      <a:r>
                        <a:rPr lang="tr-TR" sz="1200" dirty="0" smtClean="0"/>
                        <a:t>Türkçe</a:t>
                      </a:r>
                      <a:endParaRPr lang="tr-TR" sz="1200" b="0" dirty="0"/>
                    </a:p>
                  </a:txBody>
                  <a:tcPr anchor="ctr"/>
                </a:tc>
                <a:tc rowSpan="2">
                  <a:txBody>
                    <a:bodyPr/>
                    <a:lstStyle/>
                    <a:p>
                      <a:pPr algn="ctr"/>
                      <a:r>
                        <a:rPr lang="tr-TR" sz="1200" dirty="0" smtClean="0"/>
                        <a:t>Temel  Matematik</a:t>
                      </a:r>
                      <a:endParaRPr lang="tr-TR" sz="1200" b="0" dirty="0"/>
                    </a:p>
                  </a:txBody>
                  <a:tcPr anchor="ctr"/>
                </a:tc>
                <a:tc rowSpan="2">
                  <a:txBody>
                    <a:bodyPr/>
                    <a:lstStyle/>
                    <a:p>
                      <a:pPr algn="ctr"/>
                      <a:r>
                        <a:rPr lang="tr-TR" sz="1200" dirty="0" smtClean="0"/>
                        <a:t>Fen Bilimleri</a:t>
                      </a:r>
                      <a:endParaRPr lang="tr-TR" sz="1200" b="0" dirty="0"/>
                    </a:p>
                  </a:txBody>
                  <a:tcPr anchor="ctr"/>
                </a:tc>
                <a:tc rowSpan="2">
                  <a:txBody>
                    <a:bodyPr/>
                    <a:lstStyle/>
                    <a:p>
                      <a:pPr algn="ctr"/>
                      <a:r>
                        <a:rPr lang="tr-TR" sz="1200" dirty="0" smtClean="0"/>
                        <a:t>Sosyal Bilimler</a:t>
                      </a:r>
                      <a:endParaRPr lang="tr-TR" sz="1200" b="0" dirty="0"/>
                    </a:p>
                  </a:txBody>
                  <a:tcPr anchor="ctr"/>
                </a:tc>
                <a:tc>
                  <a:txBody>
                    <a:bodyPr/>
                    <a:lstStyle/>
                    <a:p>
                      <a:pPr algn="ctr"/>
                      <a:r>
                        <a:rPr lang="tr-TR" sz="1400" dirty="0" smtClean="0"/>
                        <a:t>Matematik </a:t>
                      </a:r>
                      <a:endParaRPr lang="tr-TR" sz="1400" b="1" dirty="0"/>
                    </a:p>
                  </a:txBody>
                  <a:tcPr anchor="ctr"/>
                </a:tc>
                <a:tc gridSpan="3">
                  <a:txBody>
                    <a:bodyPr/>
                    <a:lstStyle/>
                    <a:p>
                      <a:pPr algn="ctr"/>
                      <a:r>
                        <a:rPr lang="tr-TR" sz="1400" dirty="0" smtClean="0"/>
                        <a:t>Türk Dili ve Edebiyatı-Sosyal Bilimler-1</a:t>
                      </a:r>
                      <a:endParaRPr lang="tr-TR" sz="1400" b="1" dirty="0"/>
                    </a:p>
                  </a:txBody>
                  <a:tcPr anchor="ctr"/>
                </a:tc>
                <a:tc hMerge="1">
                  <a:txBody>
                    <a:bodyPr/>
                    <a:lstStyle/>
                    <a:p>
                      <a:endParaRPr lang="tr-TR" dirty="0"/>
                    </a:p>
                  </a:txBody>
                  <a:tcPr/>
                </a:tc>
                <a:tc hMerge="1">
                  <a:txBody>
                    <a:bodyPr/>
                    <a:lstStyle/>
                    <a:p>
                      <a:endParaRPr lang="tr-TR" dirty="0"/>
                    </a:p>
                  </a:txBody>
                  <a:tcPr/>
                </a:tc>
              </a:tr>
              <a:tr h="370840">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vMerge="1">
                  <a:txBody>
                    <a:bodyPr/>
                    <a:lstStyle/>
                    <a:p>
                      <a:endParaRPr lang="tr-TR" dirty="0"/>
                    </a:p>
                  </a:txBody>
                  <a:tcPr/>
                </a:tc>
                <a:tc>
                  <a:txBody>
                    <a:bodyPr/>
                    <a:lstStyle/>
                    <a:p>
                      <a:pPr algn="ctr"/>
                      <a:r>
                        <a:rPr lang="tr-TR" sz="1200" dirty="0" smtClean="0"/>
                        <a:t>Matematik</a:t>
                      </a:r>
                      <a:endParaRPr lang="tr-TR" sz="1200" b="0" dirty="0"/>
                    </a:p>
                  </a:txBody>
                  <a:tcPr anchor="ctr"/>
                </a:tc>
                <a:tc>
                  <a:txBody>
                    <a:bodyPr/>
                    <a:lstStyle/>
                    <a:p>
                      <a:pPr algn="ctr"/>
                      <a:r>
                        <a:rPr lang="tr-TR" sz="1200" dirty="0" smtClean="0"/>
                        <a:t>Türk Dili ve Edebiyatı </a:t>
                      </a: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Tarih-1</a:t>
                      </a:r>
                    </a:p>
                    <a:p>
                      <a:pPr algn="ctr"/>
                      <a:endParaRPr lang="tr-TR" sz="1200" b="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Coğrafya-1 </a:t>
                      </a:r>
                    </a:p>
                    <a:p>
                      <a:pPr algn="ctr"/>
                      <a:endParaRPr lang="tr-TR" sz="1200" b="0" dirty="0"/>
                    </a:p>
                  </a:txBody>
                  <a:tcPr anchor="ctr"/>
                </a:tc>
              </a:tr>
              <a:tr h="370840">
                <a:tc>
                  <a:txBody>
                    <a:bodyPr/>
                    <a:lstStyle/>
                    <a:p>
                      <a:r>
                        <a:rPr lang="tr-TR" dirty="0" smtClean="0"/>
                        <a:t>EA</a:t>
                      </a:r>
                      <a:endParaRPr lang="tr-TR" dirty="0"/>
                    </a:p>
                  </a:txBody>
                  <a:tcPr/>
                </a:tc>
                <a:tc>
                  <a:txBody>
                    <a:bodyPr/>
                    <a:lstStyle/>
                    <a:p>
                      <a:pPr algn="ctr"/>
                      <a:r>
                        <a:rPr lang="tr-TR" dirty="0" smtClean="0"/>
                        <a:t>13</a:t>
                      </a:r>
                      <a:endParaRPr lang="tr-TR" dirty="0"/>
                    </a:p>
                  </a:txBody>
                  <a:tcPr/>
                </a:tc>
                <a:tc>
                  <a:txBody>
                    <a:bodyPr/>
                    <a:lstStyle/>
                    <a:p>
                      <a:pPr algn="ctr"/>
                      <a:r>
                        <a:rPr lang="tr-TR" dirty="0" smtClean="0"/>
                        <a:t>13</a:t>
                      </a:r>
                    </a:p>
                  </a:txBody>
                  <a:tcPr/>
                </a:tc>
                <a:tc>
                  <a:txBody>
                    <a:bodyPr/>
                    <a:lstStyle/>
                    <a:p>
                      <a:pPr algn="ctr"/>
                      <a:r>
                        <a:rPr lang="tr-TR" dirty="0" smtClean="0"/>
                        <a:t>7</a:t>
                      </a:r>
                      <a:endParaRPr lang="tr-TR" dirty="0"/>
                    </a:p>
                  </a:txBody>
                  <a:tcPr/>
                </a:tc>
                <a:tc>
                  <a:txBody>
                    <a:bodyPr/>
                    <a:lstStyle/>
                    <a:p>
                      <a:pPr algn="ctr"/>
                      <a:r>
                        <a:rPr lang="tr-TR" dirty="0" smtClean="0"/>
                        <a:t>7</a:t>
                      </a:r>
                      <a:endParaRPr lang="tr-TR" dirty="0"/>
                    </a:p>
                  </a:txBody>
                  <a:tcPr/>
                </a:tc>
                <a:tc>
                  <a:txBody>
                    <a:bodyPr/>
                    <a:lstStyle/>
                    <a:p>
                      <a:pPr algn="ctr"/>
                      <a:r>
                        <a:rPr lang="tr-TR" dirty="0" smtClean="0"/>
                        <a:t>30</a:t>
                      </a:r>
                      <a:endParaRPr lang="tr-TR" dirty="0"/>
                    </a:p>
                  </a:txBody>
                  <a:tcPr/>
                </a:tc>
                <a:tc>
                  <a:txBody>
                    <a:bodyPr/>
                    <a:lstStyle/>
                    <a:p>
                      <a:pPr algn="ctr"/>
                      <a:r>
                        <a:rPr lang="tr-TR" dirty="0" smtClean="0"/>
                        <a:t>18</a:t>
                      </a:r>
                      <a:endParaRPr lang="tr-TR" dirty="0"/>
                    </a:p>
                  </a:txBody>
                  <a:tcPr/>
                </a:tc>
                <a:tc>
                  <a:txBody>
                    <a:bodyPr/>
                    <a:lstStyle/>
                    <a:p>
                      <a:pPr algn="ctr"/>
                      <a:r>
                        <a:rPr lang="tr-TR" dirty="0" smtClean="0"/>
                        <a:t>7</a:t>
                      </a:r>
                      <a:endParaRPr lang="tr-TR" dirty="0"/>
                    </a:p>
                  </a:txBody>
                  <a:tcPr/>
                </a:tc>
                <a:tc>
                  <a:txBody>
                    <a:bodyPr/>
                    <a:lstStyle/>
                    <a:p>
                      <a:pPr algn="ctr"/>
                      <a:r>
                        <a:rPr lang="tr-TR" dirty="0" smtClean="0"/>
                        <a:t>5</a:t>
                      </a:r>
                      <a:endParaRPr lang="tr-TR" dirty="0"/>
                    </a:p>
                  </a:txBody>
                  <a:tcPr/>
                </a:tc>
              </a:tr>
            </a:tbl>
          </a:graphicData>
        </a:graphic>
      </p:graphicFrame>
      <p:sp>
        <p:nvSpPr>
          <p:cNvPr id="7" name="6 Slayt Numarası Yer Tutucusu"/>
          <p:cNvSpPr>
            <a:spLocks noGrp="1"/>
          </p:cNvSpPr>
          <p:nvPr>
            <p:ph type="sldNum" sz="quarter" idx="12"/>
          </p:nvPr>
        </p:nvSpPr>
        <p:spPr/>
        <p:txBody>
          <a:bodyPr/>
          <a:lstStyle/>
          <a:p>
            <a:fld id="{2F0443AE-4F20-4B40-B91B-135E9B6A23DD}"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aphicFrame>
        <p:nvGraphicFramePr>
          <p:cNvPr id="4" name="3 İçerik Yer Tutucusu"/>
          <p:cNvGraphicFramePr>
            <a:graphicFrameLocks noGrp="1"/>
          </p:cNvGraphicFramePr>
          <p:nvPr>
            <p:ph idx="1"/>
          </p:nvPr>
        </p:nvGraphicFramePr>
        <p:xfrm>
          <a:off x="409577" y="1762123"/>
          <a:ext cx="8448673" cy="4838701"/>
        </p:xfrm>
        <a:graphic>
          <a:graphicData uri="http://schemas.openxmlformats.org/drawingml/2006/table">
            <a:tbl>
              <a:tblPr firstRow="1" bandRow="1">
                <a:tableStyleId>{8799B23B-EC83-4686-B30A-512413B5E67A}</a:tableStyleId>
              </a:tblPr>
              <a:tblGrid>
                <a:gridCol w="3714748"/>
                <a:gridCol w="1352550"/>
                <a:gridCol w="1162050"/>
                <a:gridCol w="1209675"/>
                <a:gridCol w="1009650"/>
              </a:tblGrid>
              <a:tr h="489910">
                <a:tc rowSpan="2">
                  <a:txBody>
                    <a:bodyPr/>
                    <a:lstStyle/>
                    <a:p>
                      <a:pPr algn="ctr"/>
                      <a:r>
                        <a:rPr lang="tr-TR" dirty="0" smtClean="0"/>
                        <a:t>Adayın, Yerleşmeyi Hedeflediği Programın Puan Türleri</a:t>
                      </a:r>
                      <a:r>
                        <a:rPr lang="tr-TR" baseline="0" dirty="0" smtClean="0"/>
                        <a:t> İçin Çözmesi Gereken Testler</a:t>
                      </a:r>
                      <a:endParaRPr lang="tr-TR" dirty="0"/>
                    </a:p>
                  </a:txBody>
                  <a:tcPr anchor="ctr">
                    <a:lnR w="28575" cap="flat" cmpd="sng" algn="ctr">
                      <a:solidFill>
                        <a:srgbClr val="92D050"/>
                      </a:solidFill>
                      <a:prstDash val="solid"/>
                      <a:round/>
                      <a:headEnd type="none" w="med" len="med"/>
                      <a:tailEnd type="none" w="med" len="med"/>
                    </a:lnR>
                    <a:lnB w="28575" cap="flat" cmpd="sng" algn="ctr">
                      <a:solidFill>
                        <a:srgbClr val="92D050"/>
                      </a:solidFill>
                      <a:prstDash val="solid"/>
                      <a:round/>
                      <a:headEnd type="none" w="med" len="med"/>
                      <a:tailEnd type="none" w="med" len="med"/>
                    </a:lnB>
                  </a:tcPr>
                </a:tc>
                <a:tc gridSpan="4">
                  <a:txBody>
                    <a:bodyPr/>
                    <a:lstStyle/>
                    <a:p>
                      <a:r>
                        <a:rPr lang="tr-TR" dirty="0" smtClean="0"/>
                        <a:t>ALAN YETERLİLİK TESTLERİ </a:t>
                      </a:r>
                      <a:endParaRPr lang="tr-TR" dirty="0"/>
                    </a:p>
                  </a:txBody>
                  <a:tcPr>
                    <a:lnL w="28575" cap="flat" cmpd="sng" algn="ctr">
                      <a:solidFill>
                        <a:srgbClr val="92D050"/>
                      </a:solidFill>
                      <a:prstDash val="solid"/>
                      <a:round/>
                      <a:headEnd type="none" w="med" len="med"/>
                      <a:tailEnd type="none" w="med" len="med"/>
                    </a:lnL>
                    <a:lnB w="28575" cap="flat" cmpd="sng" algn="ctr">
                      <a:solidFill>
                        <a:srgbClr val="92D050"/>
                      </a:solidFill>
                      <a:prstDash val="solid"/>
                      <a:round/>
                      <a:headEnd type="none" w="med" len="med"/>
                      <a:tailEnd type="none" w="med" len="med"/>
                    </a:lnB>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1409331">
                <a:tc vMerge="1">
                  <a:txBody>
                    <a:bodyPr/>
                    <a:lstStyle/>
                    <a:p>
                      <a:endParaRPr lang="tr-TR" dirty="0"/>
                    </a:p>
                  </a:txBody>
                  <a:tcPr/>
                </a:tc>
                <a:tc>
                  <a:txBody>
                    <a:bodyPr/>
                    <a:lstStyle/>
                    <a:p>
                      <a:pPr algn="ctr"/>
                      <a:r>
                        <a:rPr lang="tr-TR" sz="1600" b="1" dirty="0" smtClean="0"/>
                        <a:t>Türk Dili ve Edebiyatı- Sosyal Bilimler-1</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Sosyal Bilimler-2</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 Matematik</a:t>
                      </a:r>
                      <a:endParaRPr lang="tr-TR" sz="1600" b="1" dirty="0"/>
                    </a:p>
                  </a:txBody>
                  <a:tcPr anchor="ct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pPr algn="ctr"/>
                      <a:r>
                        <a:rPr lang="tr-TR" sz="1600" b="1" dirty="0" smtClean="0"/>
                        <a:t>Fen Bilimleri</a:t>
                      </a:r>
                      <a:endParaRPr lang="tr-TR" sz="1600" b="1" dirty="0"/>
                    </a:p>
                  </a:txBody>
                  <a:tcPr anchor="ct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Puan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Sayısal Puan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 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Sayısal + Eşit Ağırlık Puanı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c>
                  <a:txBody>
                    <a:bodyPr/>
                    <a:lstStyle/>
                    <a:p>
                      <a:endParaRPr lang="tr-TR"/>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lnB w="28575" cap="flat" cmpd="sng" algn="ctr">
                      <a:solidFill>
                        <a:srgbClr val="92D050"/>
                      </a:solidFill>
                      <a:prstDash val="solid"/>
                      <a:round/>
                      <a:headEnd type="none" w="med" len="med"/>
                      <a:tailEnd type="none" w="med" len="med"/>
                    </a:lnB>
                  </a:tcPr>
                </a:tc>
              </a:tr>
              <a:tr h="489910">
                <a:tc>
                  <a:txBody>
                    <a:bodyPr/>
                    <a:lstStyle/>
                    <a:p>
                      <a:r>
                        <a:rPr lang="tr-TR" dirty="0" smtClean="0"/>
                        <a:t>Sözel + Sayısal + Eşit Ağırlık  Puanı</a:t>
                      </a:r>
                      <a:r>
                        <a:rPr lang="tr-TR" baseline="0" dirty="0" smtClean="0"/>
                        <a:t> İçin</a:t>
                      </a:r>
                      <a:endParaRPr lang="tr-TR" dirty="0"/>
                    </a:p>
                  </a:txBody>
                  <a:tcPr>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a:p>
                  </a:txBody>
                  <a:tcPr>
                    <a:lnL w="28575" cap="flat" cmpd="sng" algn="ctr">
                      <a:solidFill>
                        <a:srgbClr val="92D050"/>
                      </a:solidFill>
                      <a:prstDash val="solid"/>
                      <a:round/>
                      <a:headEnd type="none" w="med" len="med"/>
                      <a:tailEnd type="none" w="med" len="med"/>
                    </a:lnL>
                    <a:lnR w="28575" cap="flat" cmpd="sng" algn="ctr">
                      <a:solidFill>
                        <a:srgbClr val="92D050"/>
                      </a:solidFill>
                      <a:prstDash val="solid"/>
                      <a:round/>
                      <a:headEnd type="none" w="med" len="med"/>
                      <a:tailEnd type="none" w="med" len="med"/>
                    </a:lnR>
                    <a:lnT w="28575" cap="flat" cmpd="sng" algn="ctr">
                      <a:solidFill>
                        <a:srgbClr val="92D050"/>
                      </a:solidFill>
                      <a:prstDash val="solid"/>
                      <a:round/>
                      <a:headEnd type="none" w="med" len="med"/>
                      <a:tailEnd type="none" w="med" len="med"/>
                    </a:lnT>
                  </a:tcPr>
                </a:tc>
                <a:tc>
                  <a:txBody>
                    <a:bodyPr/>
                    <a:lstStyle/>
                    <a:p>
                      <a:endParaRPr lang="tr-TR" dirty="0"/>
                    </a:p>
                  </a:txBody>
                  <a:tcPr>
                    <a:lnL w="28575" cap="flat" cmpd="sng" algn="ctr">
                      <a:solidFill>
                        <a:srgbClr val="92D050"/>
                      </a:solidFill>
                      <a:prstDash val="solid"/>
                      <a:round/>
                      <a:headEnd type="none" w="med" len="med"/>
                      <a:tailEnd type="none" w="med" len="med"/>
                    </a:lnL>
                    <a:lnT w="28575" cap="flat" cmpd="sng" algn="ctr">
                      <a:solidFill>
                        <a:srgbClr val="92D050"/>
                      </a:solidFill>
                      <a:prstDash val="solid"/>
                      <a:round/>
                      <a:headEnd type="none" w="med" len="med"/>
                      <a:tailEnd type="none" w="med" len="med"/>
                    </a:lnT>
                  </a:tcPr>
                </a:tc>
              </a:tr>
            </a:tbl>
          </a:graphicData>
        </a:graphic>
      </p:graphicFrame>
      <p:pic>
        <p:nvPicPr>
          <p:cNvPr id="9" name="8 Resim" descr="120px-Orange_check.svg.png"/>
          <p:cNvPicPr>
            <a:picLocks noChangeAspect="1"/>
          </p:cNvPicPr>
          <p:nvPr/>
        </p:nvPicPr>
        <p:blipFill>
          <a:blip r:embed="rId2" cstate="print"/>
          <a:stretch>
            <a:fillRect/>
          </a:stretch>
        </p:blipFill>
        <p:spPr>
          <a:xfrm>
            <a:off x="4648200" y="3752850"/>
            <a:ext cx="314325" cy="314325"/>
          </a:xfrm>
          <a:prstGeom prst="rect">
            <a:avLst/>
          </a:prstGeom>
        </p:spPr>
      </p:pic>
      <p:pic>
        <p:nvPicPr>
          <p:cNvPr id="10" name="9 Resim" descr="120px-Orange_check.svg.png"/>
          <p:cNvPicPr>
            <a:picLocks noChangeAspect="1"/>
          </p:cNvPicPr>
          <p:nvPr/>
        </p:nvPicPr>
        <p:blipFill>
          <a:blip r:embed="rId3" cstate="print"/>
          <a:stretch>
            <a:fillRect/>
          </a:stretch>
        </p:blipFill>
        <p:spPr>
          <a:xfrm>
            <a:off x="4667250" y="5219700"/>
            <a:ext cx="323850" cy="323850"/>
          </a:xfrm>
          <a:prstGeom prst="rect">
            <a:avLst/>
          </a:prstGeom>
        </p:spPr>
      </p:pic>
      <p:pic>
        <p:nvPicPr>
          <p:cNvPr id="11" name="10 Resim" descr="120px-Orange_check.svg.png"/>
          <p:cNvPicPr>
            <a:picLocks noChangeAspect="1"/>
          </p:cNvPicPr>
          <p:nvPr/>
        </p:nvPicPr>
        <p:blipFill>
          <a:blip r:embed="rId4" cstate="print"/>
          <a:stretch>
            <a:fillRect/>
          </a:stretch>
        </p:blipFill>
        <p:spPr>
          <a:xfrm>
            <a:off x="8220075" y="4171950"/>
            <a:ext cx="285750" cy="285750"/>
          </a:xfrm>
          <a:prstGeom prst="rect">
            <a:avLst/>
          </a:prstGeom>
        </p:spPr>
      </p:pic>
      <p:pic>
        <p:nvPicPr>
          <p:cNvPr id="12" name="11 Resim" descr="120px-Orange_check.svg.png"/>
          <p:cNvPicPr>
            <a:picLocks noChangeAspect="1"/>
          </p:cNvPicPr>
          <p:nvPr/>
        </p:nvPicPr>
        <p:blipFill>
          <a:blip r:embed="rId5" cstate="print"/>
          <a:stretch>
            <a:fillRect/>
          </a:stretch>
        </p:blipFill>
        <p:spPr>
          <a:xfrm>
            <a:off x="7134225" y="4267200"/>
            <a:ext cx="266700" cy="266700"/>
          </a:xfrm>
          <a:prstGeom prst="rect">
            <a:avLst/>
          </a:prstGeom>
        </p:spPr>
      </p:pic>
      <p:pic>
        <p:nvPicPr>
          <p:cNvPr id="13" name="12 Resim" descr="120px-Orange_check.svg.png"/>
          <p:cNvPicPr>
            <a:picLocks noChangeAspect="1"/>
          </p:cNvPicPr>
          <p:nvPr/>
        </p:nvPicPr>
        <p:blipFill>
          <a:blip r:embed="rId6" cstate="print"/>
          <a:stretch>
            <a:fillRect/>
          </a:stretch>
        </p:blipFill>
        <p:spPr>
          <a:xfrm>
            <a:off x="4686300" y="4724400"/>
            <a:ext cx="295275" cy="295275"/>
          </a:xfrm>
          <a:prstGeom prst="rect">
            <a:avLst/>
          </a:prstGeom>
        </p:spPr>
      </p:pic>
      <p:pic>
        <p:nvPicPr>
          <p:cNvPr id="14" name="13 Resim" descr="120px-Orange_check.svg.png"/>
          <p:cNvPicPr>
            <a:picLocks noChangeAspect="1"/>
          </p:cNvPicPr>
          <p:nvPr/>
        </p:nvPicPr>
        <p:blipFill>
          <a:blip r:embed="rId7" cstate="print"/>
          <a:stretch>
            <a:fillRect/>
          </a:stretch>
        </p:blipFill>
        <p:spPr>
          <a:xfrm>
            <a:off x="7115175" y="4762500"/>
            <a:ext cx="276225" cy="276225"/>
          </a:xfrm>
          <a:prstGeom prst="rect">
            <a:avLst/>
          </a:prstGeom>
        </p:spPr>
      </p:pic>
      <p:pic>
        <p:nvPicPr>
          <p:cNvPr id="15" name="14 Resim" descr="120px-Orange_check.svg.png"/>
          <p:cNvPicPr>
            <a:picLocks noChangeAspect="1"/>
          </p:cNvPicPr>
          <p:nvPr/>
        </p:nvPicPr>
        <p:blipFill>
          <a:blip r:embed="rId7" cstate="print"/>
          <a:stretch>
            <a:fillRect/>
          </a:stretch>
        </p:blipFill>
        <p:spPr>
          <a:xfrm>
            <a:off x="5943600" y="3771900"/>
            <a:ext cx="276225" cy="276225"/>
          </a:xfrm>
          <a:prstGeom prst="rect">
            <a:avLst/>
          </a:prstGeom>
        </p:spPr>
      </p:pic>
      <p:pic>
        <p:nvPicPr>
          <p:cNvPr id="16" name="15 Resim" descr="120px-Orange_check.svg.png"/>
          <p:cNvPicPr>
            <a:picLocks noChangeAspect="1"/>
          </p:cNvPicPr>
          <p:nvPr/>
        </p:nvPicPr>
        <p:blipFill>
          <a:blip r:embed="rId8" cstate="print"/>
          <a:stretch>
            <a:fillRect/>
          </a:stretch>
        </p:blipFill>
        <p:spPr>
          <a:xfrm>
            <a:off x="7134225" y="5705475"/>
            <a:ext cx="304800" cy="304800"/>
          </a:xfrm>
          <a:prstGeom prst="rect">
            <a:avLst/>
          </a:prstGeom>
        </p:spPr>
      </p:pic>
      <p:pic>
        <p:nvPicPr>
          <p:cNvPr id="17" name="16 Resim" descr="120px-Orange_check.svg.png"/>
          <p:cNvPicPr>
            <a:picLocks noChangeAspect="1"/>
          </p:cNvPicPr>
          <p:nvPr/>
        </p:nvPicPr>
        <p:blipFill>
          <a:blip r:embed="rId3" cstate="print"/>
          <a:stretch>
            <a:fillRect/>
          </a:stretch>
        </p:blipFill>
        <p:spPr>
          <a:xfrm>
            <a:off x="4648201" y="5667376"/>
            <a:ext cx="323850" cy="323850"/>
          </a:xfrm>
          <a:prstGeom prst="rect">
            <a:avLst/>
          </a:prstGeom>
        </p:spPr>
      </p:pic>
      <p:pic>
        <p:nvPicPr>
          <p:cNvPr id="18" name="17 Resim" descr="120px-Orange_check.svg.png"/>
          <p:cNvPicPr>
            <a:picLocks noChangeAspect="1"/>
          </p:cNvPicPr>
          <p:nvPr/>
        </p:nvPicPr>
        <p:blipFill>
          <a:blip r:embed="rId6" cstate="print"/>
          <a:stretch>
            <a:fillRect/>
          </a:stretch>
        </p:blipFill>
        <p:spPr>
          <a:xfrm>
            <a:off x="7115175" y="5248275"/>
            <a:ext cx="295275" cy="295275"/>
          </a:xfrm>
          <a:prstGeom prst="rect">
            <a:avLst/>
          </a:prstGeom>
        </p:spPr>
      </p:pic>
      <p:pic>
        <p:nvPicPr>
          <p:cNvPr id="19" name="18 Resim" descr="120px-Orange_check.svg.png"/>
          <p:cNvPicPr>
            <a:picLocks noChangeAspect="1"/>
          </p:cNvPicPr>
          <p:nvPr/>
        </p:nvPicPr>
        <p:blipFill>
          <a:blip r:embed="rId3" cstate="print"/>
          <a:stretch>
            <a:fillRect/>
          </a:stretch>
        </p:blipFill>
        <p:spPr>
          <a:xfrm>
            <a:off x="5905501" y="5172076"/>
            <a:ext cx="323850" cy="323850"/>
          </a:xfrm>
          <a:prstGeom prst="rect">
            <a:avLst/>
          </a:prstGeom>
        </p:spPr>
      </p:pic>
      <p:pic>
        <p:nvPicPr>
          <p:cNvPr id="20" name="19 Resim" descr="120px-Orange_check.svg.png"/>
          <p:cNvPicPr>
            <a:picLocks noChangeAspect="1"/>
          </p:cNvPicPr>
          <p:nvPr/>
        </p:nvPicPr>
        <p:blipFill>
          <a:blip r:embed="rId8" cstate="print"/>
          <a:stretch>
            <a:fillRect/>
          </a:stretch>
        </p:blipFill>
        <p:spPr>
          <a:xfrm>
            <a:off x="5895975" y="6143625"/>
            <a:ext cx="304800" cy="304800"/>
          </a:xfrm>
          <a:prstGeom prst="rect">
            <a:avLst/>
          </a:prstGeom>
        </p:spPr>
      </p:pic>
      <p:pic>
        <p:nvPicPr>
          <p:cNvPr id="21" name="20 Resim" descr="120px-Orange_check.svg.png"/>
          <p:cNvPicPr>
            <a:picLocks noChangeAspect="1"/>
          </p:cNvPicPr>
          <p:nvPr/>
        </p:nvPicPr>
        <p:blipFill>
          <a:blip r:embed="rId8" cstate="print"/>
          <a:stretch>
            <a:fillRect/>
          </a:stretch>
        </p:blipFill>
        <p:spPr>
          <a:xfrm>
            <a:off x="4695825" y="6210300"/>
            <a:ext cx="304800" cy="304800"/>
          </a:xfrm>
          <a:prstGeom prst="rect">
            <a:avLst/>
          </a:prstGeom>
        </p:spPr>
      </p:pic>
      <p:pic>
        <p:nvPicPr>
          <p:cNvPr id="22" name="21 Resim" descr="120px-Orange_check.svg.png"/>
          <p:cNvPicPr>
            <a:picLocks noChangeAspect="1"/>
          </p:cNvPicPr>
          <p:nvPr/>
        </p:nvPicPr>
        <p:blipFill>
          <a:blip r:embed="rId7" cstate="print"/>
          <a:stretch>
            <a:fillRect/>
          </a:stretch>
        </p:blipFill>
        <p:spPr>
          <a:xfrm>
            <a:off x="8305800" y="5686425"/>
            <a:ext cx="276225" cy="276225"/>
          </a:xfrm>
          <a:prstGeom prst="rect">
            <a:avLst/>
          </a:prstGeom>
        </p:spPr>
      </p:pic>
      <p:pic>
        <p:nvPicPr>
          <p:cNvPr id="23" name="22 Resim" descr="120px-Orange_check.svg.png"/>
          <p:cNvPicPr>
            <a:picLocks noChangeAspect="1"/>
          </p:cNvPicPr>
          <p:nvPr/>
        </p:nvPicPr>
        <p:blipFill>
          <a:blip r:embed="rId8" cstate="print"/>
          <a:stretch>
            <a:fillRect/>
          </a:stretch>
        </p:blipFill>
        <p:spPr>
          <a:xfrm>
            <a:off x="8258175" y="6219825"/>
            <a:ext cx="304800" cy="304800"/>
          </a:xfrm>
          <a:prstGeom prst="rect">
            <a:avLst/>
          </a:prstGeom>
        </p:spPr>
      </p:pic>
      <p:pic>
        <p:nvPicPr>
          <p:cNvPr id="24" name="23 Resim" descr="120px-Orange_check.svg.png"/>
          <p:cNvPicPr>
            <a:picLocks noChangeAspect="1"/>
          </p:cNvPicPr>
          <p:nvPr/>
        </p:nvPicPr>
        <p:blipFill>
          <a:blip r:embed="rId4" cstate="print"/>
          <a:stretch>
            <a:fillRect/>
          </a:stretch>
        </p:blipFill>
        <p:spPr>
          <a:xfrm>
            <a:off x="7134225" y="6200775"/>
            <a:ext cx="285750" cy="285750"/>
          </a:xfrm>
          <a:prstGeom prst="rect">
            <a:avLst/>
          </a:prstGeom>
        </p:spPr>
      </p:pic>
      <p:grpSp>
        <p:nvGrpSpPr>
          <p:cNvPr id="26" name="Group 3"/>
          <p:cNvGrpSpPr/>
          <p:nvPr/>
        </p:nvGrpSpPr>
        <p:grpSpPr>
          <a:xfrm>
            <a:off x="-163902" y="52999"/>
            <a:ext cx="9144000" cy="1077218"/>
            <a:chOff x="-218536" y="-1131860"/>
            <a:chExt cx="12192000" cy="1436291"/>
          </a:xfrm>
        </p:grpSpPr>
        <p:sp>
          <p:nvSpPr>
            <p:cNvPr id="27" name="TextBox 4"/>
            <p:cNvSpPr txBox="1"/>
            <p:nvPr/>
          </p:nvSpPr>
          <p:spPr>
            <a:xfrm>
              <a:off x="-218536" y="-1131860"/>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Hangİ</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PUAN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türlerİ</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İÇİN</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8" name="Rectangle 5"/>
            <p:cNvSpPr/>
            <p:nvPr/>
          </p:nvSpPr>
          <p:spPr>
            <a:xfrm>
              <a:off x="324617" y="-4339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HANGİ TESTLER ÇÖZÜLMELİ?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000"/>
                                        <p:tgtEl>
                                          <p:spTgt spid="15"/>
                                        </p:tgtEl>
                                      </p:cBhvr>
                                    </p:animEffect>
                                    <p:anim calcmode="lin" valueType="num">
                                      <p:cBhvr>
                                        <p:cTn id="21" dur="2000" fill="hold"/>
                                        <p:tgtEl>
                                          <p:spTgt spid="15"/>
                                        </p:tgtEl>
                                        <p:attrNameLst>
                                          <p:attrName>style.rotation</p:attrName>
                                        </p:attrNameLst>
                                      </p:cBhvr>
                                      <p:tavLst>
                                        <p:tav tm="0">
                                          <p:val>
                                            <p:fltVal val="720"/>
                                          </p:val>
                                        </p:tav>
                                        <p:tav tm="100000">
                                          <p:val>
                                            <p:fltVal val="0"/>
                                          </p:val>
                                        </p:tav>
                                      </p:tavLst>
                                    </p:anim>
                                    <p:anim calcmode="lin" valueType="num">
                                      <p:cBhvr>
                                        <p:cTn id="22" dur="2000" fill="hold"/>
                                        <p:tgtEl>
                                          <p:spTgt spid="15"/>
                                        </p:tgtEl>
                                        <p:attrNameLst>
                                          <p:attrName>ppt_h</p:attrName>
                                        </p:attrNameLst>
                                      </p:cBhvr>
                                      <p:tavLst>
                                        <p:tav tm="0">
                                          <p:val>
                                            <p:fltVal val="0"/>
                                          </p:val>
                                        </p:tav>
                                        <p:tav tm="100000">
                                          <p:val>
                                            <p:strVal val="#ppt_h"/>
                                          </p:val>
                                        </p:tav>
                                      </p:tavLst>
                                    </p:anim>
                                    <p:anim calcmode="lin" valueType="num">
                                      <p:cBhvr>
                                        <p:cTn id="23"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style.rotation</p:attrName>
                                        </p:attrNameLst>
                                      </p:cBhvr>
                                      <p:tavLst>
                                        <p:tav tm="0">
                                          <p:val>
                                            <p:fltVal val="720"/>
                                          </p:val>
                                        </p:tav>
                                        <p:tav tm="100000">
                                          <p:val>
                                            <p:fltVal val="0"/>
                                          </p:val>
                                        </p:tav>
                                      </p:tavLst>
                                    </p:anim>
                                    <p:anim calcmode="lin" valueType="num">
                                      <p:cBhvr>
                                        <p:cTn id="30" dur="2000" fill="hold"/>
                                        <p:tgtEl>
                                          <p:spTgt spid="12"/>
                                        </p:tgtEl>
                                        <p:attrNameLst>
                                          <p:attrName>ppt_h</p:attrName>
                                        </p:attrNameLst>
                                      </p:cBhvr>
                                      <p:tavLst>
                                        <p:tav tm="0">
                                          <p:val>
                                            <p:fltVal val="0"/>
                                          </p:val>
                                        </p:tav>
                                        <p:tav tm="100000">
                                          <p:val>
                                            <p:strVal val="#ppt_h"/>
                                          </p:val>
                                        </p:tav>
                                      </p:tavLst>
                                    </p:anim>
                                    <p:anim calcmode="lin" valueType="num">
                                      <p:cBhvr>
                                        <p:cTn id="31" dur="2000" fill="hold"/>
                                        <p:tgtEl>
                                          <p:spTgt spid="12"/>
                                        </p:tgtEl>
                                        <p:attrNameLst>
                                          <p:attrName>ppt_w</p:attrName>
                                        </p:attrNameLst>
                                      </p:cBhvr>
                                      <p:tavLst>
                                        <p:tav tm="0">
                                          <p:val>
                                            <p:fltVal val="0"/>
                                          </p:val>
                                        </p:tav>
                                        <p:tav tm="100000">
                                          <p:val>
                                            <p:strVal val="#ppt_w"/>
                                          </p:val>
                                        </p:tav>
                                      </p:tavLst>
                                    </p:anim>
                                  </p:childTnLst>
                                </p:cTn>
                              </p:par>
                            </p:childTnLst>
                          </p:cTn>
                        </p:par>
                        <p:par>
                          <p:cTn id="32" fill="hold">
                            <p:stCondLst>
                              <p:cond delay="2000"/>
                            </p:stCondLst>
                            <p:childTnLst>
                              <p:par>
                                <p:cTn id="33" presetID="35"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style.rotation</p:attrName>
                                        </p:attrNameLst>
                                      </p:cBhvr>
                                      <p:tavLst>
                                        <p:tav tm="0">
                                          <p:val>
                                            <p:fltVal val="720"/>
                                          </p:val>
                                        </p:tav>
                                        <p:tav tm="100000">
                                          <p:val>
                                            <p:fltVal val="0"/>
                                          </p:val>
                                        </p:tav>
                                      </p:tavLst>
                                    </p:anim>
                                    <p:anim calcmode="lin" valueType="num">
                                      <p:cBhvr>
                                        <p:cTn id="45" dur="2000" fill="hold"/>
                                        <p:tgtEl>
                                          <p:spTgt spid="13"/>
                                        </p:tgtEl>
                                        <p:attrNameLst>
                                          <p:attrName>ppt_h</p:attrName>
                                        </p:attrNameLst>
                                      </p:cBhvr>
                                      <p:tavLst>
                                        <p:tav tm="0">
                                          <p:val>
                                            <p:fltVal val="0"/>
                                          </p:val>
                                        </p:tav>
                                        <p:tav tm="100000">
                                          <p:val>
                                            <p:strVal val="#ppt_h"/>
                                          </p:val>
                                        </p:tav>
                                      </p:tavLst>
                                    </p:anim>
                                    <p:anim calcmode="lin" valueType="num">
                                      <p:cBhvr>
                                        <p:cTn id="46" dur="2000" fill="hold"/>
                                        <p:tgtEl>
                                          <p:spTgt spid="13"/>
                                        </p:tgtEl>
                                        <p:attrNameLst>
                                          <p:attrName>ppt_w</p:attrName>
                                        </p:attrNameLst>
                                      </p:cBhvr>
                                      <p:tavLst>
                                        <p:tav tm="0">
                                          <p:val>
                                            <p:fltVal val="0"/>
                                          </p:val>
                                        </p:tav>
                                        <p:tav tm="100000">
                                          <p:val>
                                            <p:strVal val="#ppt_w"/>
                                          </p:val>
                                        </p:tav>
                                      </p:tavLst>
                                    </p:anim>
                                  </p:childTnLst>
                                </p:cTn>
                              </p:par>
                            </p:childTnLst>
                          </p:cTn>
                        </p:par>
                        <p:par>
                          <p:cTn id="47" fill="hold">
                            <p:stCondLst>
                              <p:cond delay="2000"/>
                            </p:stCondLst>
                            <p:childTnLst>
                              <p:par>
                                <p:cTn id="48" presetID="35"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2000"/>
                                        <p:tgtEl>
                                          <p:spTgt spid="14"/>
                                        </p:tgtEl>
                                      </p:cBhvr>
                                    </p:animEffect>
                                    <p:anim calcmode="lin" valueType="num">
                                      <p:cBhvr>
                                        <p:cTn id="51" dur="2000" fill="hold"/>
                                        <p:tgtEl>
                                          <p:spTgt spid="14"/>
                                        </p:tgtEl>
                                        <p:attrNameLst>
                                          <p:attrName>style.rotation</p:attrName>
                                        </p:attrNameLst>
                                      </p:cBhvr>
                                      <p:tavLst>
                                        <p:tav tm="0">
                                          <p:val>
                                            <p:fltVal val="720"/>
                                          </p:val>
                                        </p:tav>
                                        <p:tav tm="100000">
                                          <p:val>
                                            <p:fltVal val="0"/>
                                          </p:val>
                                        </p:tav>
                                      </p:tavLst>
                                    </p:anim>
                                    <p:anim calcmode="lin" valueType="num">
                                      <p:cBhvr>
                                        <p:cTn id="52" dur="2000" fill="hold"/>
                                        <p:tgtEl>
                                          <p:spTgt spid="14"/>
                                        </p:tgtEl>
                                        <p:attrNameLst>
                                          <p:attrName>ppt_h</p:attrName>
                                        </p:attrNameLst>
                                      </p:cBhvr>
                                      <p:tavLst>
                                        <p:tav tm="0">
                                          <p:val>
                                            <p:fltVal val="0"/>
                                          </p:val>
                                        </p:tav>
                                        <p:tav tm="100000">
                                          <p:val>
                                            <p:strVal val="#ppt_h"/>
                                          </p:val>
                                        </p:tav>
                                      </p:tavLst>
                                    </p:anim>
                                    <p:anim calcmode="lin" valueType="num">
                                      <p:cBhvr>
                                        <p:cTn id="53" dur="2000" fill="hold"/>
                                        <p:tgtEl>
                                          <p:spTgt spid="14"/>
                                        </p:tgtEl>
                                        <p:attrNameLst>
                                          <p:attrName>ppt_w</p:attrName>
                                        </p:attrNameLst>
                                      </p:cBhvr>
                                      <p:tavLst>
                                        <p:tav tm="0">
                                          <p:val>
                                            <p:fltVal val="0"/>
                                          </p:val>
                                        </p:tav>
                                        <p:tav tm="100000">
                                          <p:val>
                                            <p:strVal val="#ppt_w"/>
                                          </p:val>
                                        </p:tav>
                                      </p:tavLst>
                                    </p:anim>
                                  </p:childTnLst>
                                </p:cTn>
                              </p:par>
                            </p:childTnLst>
                          </p:cTn>
                        </p:par>
                      </p:childTnLst>
                    </p:cTn>
                  </p:par>
                  <p:par>
                    <p:cTn id="54" fill="hold">
                      <p:stCondLst>
                        <p:cond delay="indefinite"/>
                      </p:stCondLst>
                      <p:childTnLst>
                        <p:par>
                          <p:cTn id="55" fill="hold">
                            <p:stCondLst>
                              <p:cond delay="0"/>
                            </p:stCondLst>
                            <p:childTnLst>
                              <p:par>
                                <p:cTn id="56" presetID="35"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2000"/>
                                        <p:tgtEl>
                                          <p:spTgt spid="10"/>
                                        </p:tgtEl>
                                      </p:cBhvr>
                                    </p:animEffect>
                                    <p:anim calcmode="lin" valueType="num">
                                      <p:cBhvr>
                                        <p:cTn id="59" dur="2000" fill="hold"/>
                                        <p:tgtEl>
                                          <p:spTgt spid="10"/>
                                        </p:tgtEl>
                                        <p:attrNameLst>
                                          <p:attrName>style.rotation</p:attrName>
                                        </p:attrNameLst>
                                      </p:cBhvr>
                                      <p:tavLst>
                                        <p:tav tm="0">
                                          <p:val>
                                            <p:fltVal val="720"/>
                                          </p:val>
                                        </p:tav>
                                        <p:tav tm="100000">
                                          <p:val>
                                            <p:fltVal val="0"/>
                                          </p:val>
                                        </p:tav>
                                      </p:tavLst>
                                    </p:anim>
                                    <p:anim calcmode="lin" valueType="num">
                                      <p:cBhvr>
                                        <p:cTn id="60" dur="2000" fill="hold"/>
                                        <p:tgtEl>
                                          <p:spTgt spid="10"/>
                                        </p:tgtEl>
                                        <p:attrNameLst>
                                          <p:attrName>ppt_h</p:attrName>
                                        </p:attrNameLst>
                                      </p:cBhvr>
                                      <p:tavLst>
                                        <p:tav tm="0">
                                          <p:val>
                                            <p:fltVal val="0"/>
                                          </p:val>
                                        </p:tav>
                                        <p:tav tm="100000">
                                          <p:val>
                                            <p:strVal val="#ppt_h"/>
                                          </p:val>
                                        </p:tav>
                                      </p:tavLst>
                                    </p:anim>
                                    <p:anim calcmode="lin" valueType="num">
                                      <p:cBhvr>
                                        <p:cTn id="61" dur="2000" fill="hold"/>
                                        <p:tgtEl>
                                          <p:spTgt spid="10"/>
                                        </p:tgtEl>
                                        <p:attrNameLst>
                                          <p:attrName>ppt_w</p:attrName>
                                        </p:attrNameLst>
                                      </p:cBhvr>
                                      <p:tavLst>
                                        <p:tav tm="0">
                                          <p:val>
                                            <p:fltVal val="0"/>
                                          </p:val>
                                        </p:tav>
                                        <p:tav tm="100000">
                                          <p:val>
                                            <p:strVal val="#ppt_w"/>
                                          </p:val>
                                        </p:tav>
                                      </p:tavLst>
                                    </p:anim>
                                  </p:childTnLst>
                                </p:cTn>
                              </p:par>
                            </p:childTnLst>
                          </p:cTn>
                        </p:par>
                        <p:par>
                          <p:cTn id="62" fill="hold">
                            <p:stCondLst>
                              <p:cond delay="2000"/>
                            </p:stCondLst>
                            <p:childTnLst>
                              <p:par>
                                <p:cTn id="63" presetID="35"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000"/>
                                        <p:tgtEl>
                                          <p:spTgt spid="19"/>
                                        </p:tgtEl>
                                      </p:cBhvr>
                                    </p:animEffect>
                                    <p:anim calcmode="lin" valueType="num">
                                      <p:cBhvr>
                                        <p:cTn id="66" dur="2000" fill="hold"/>
                                        <p:tgtEl>
                                          <p:spTgt spid="19"/>
                                        </p:tgtEl>
                                        <p:attrNameLst>
                                          <p:attrName>style.rotation</p:attrName>
                                        </p:attrNameLst>
                                      </p:cBhvr>
                                      <p:tavLst>
                                        <p:tav tm="0">
                                          <p:val>
                                            <p:fltVal val="720"/>
                                          </p:val>
                                        </p:tav>
                                        <p:tav tm="100000">
                                          <p:val>
                                            <p:fltVal val="0"/>
                                          </p:val>
                                        </p:tav>
                                      </p:tavLst>
                                    </p:anim>
                                    <p:anim calcmode="lin" valueType="num">
                                      <p:cBhvr>
                                        <p:cTn id="67" dur="2000" fill="hold"/>
                                        <p:tgtEl>
                                          <p:spTgt spid="19"/>
                                        </p:tgtEl>
                                        <p:attrNameLst>
                                          <p:attrName>ppt_h</p:attrName>
                                        </p:attrNameLst>
                                      </p:cBhvr>
                                      <p:tavLst>
                                        <p:tav tm="0">
                                          <p:val>
                                            <p:fltVal val="0"/>
                                          </p:val>
                                        </p:tav>
                                        <p:tav tm="100000">
                                          <p:val>
                                            <p:strVal val="#ppt_h"/>
                                          </p:val>
                                        </p:tav>
                                      </p:tavLst>
                                    </p:anim>
                                    <p:anim calcmode="lin" valueType="num">
                                      <p:cBhvr>
                                        <p:cTn id="68" dur="2000" fill="hold"/>
                                        <p:tgtEl>
                                          <p:spTgt spid="19"/>
                                        </p:tgtEl>
                                        <p:attrNameLst>
                                          <p:attrName>ppt_w</p:attrName>
                                        </p:attrNameLst>
                                      </p:cBhvr>
                                      <p:tavLst>
                                        <p:tav tm="0">
                                          <p:val>
                                            <p:fltVal val="0"/>
                                          </p:val>
                                        </p:tav>
                                        <p:tav tm="100000">
                                          <p:val>
                                            <p:strVal val="#ppt_w"/>
                                          </p:val>
                                        </p:tav>
                                      </p:tavLst>
                                    </p:anim>
                                  </p:childTnLst>
                                </p:cTn>
                              </p:par>
                            </p:childTnLst>
                          </p:cTn>
                        </p:par>
                        <p:par>
                          <p:cTn id="69" fill="hold">
                            <p:stCondLst>
                              <p:cond delay="4000"/>
                            </p:stCondLst>
                            <p:childTnLst>
                              <p:par>
                                <p:cTn id="70" presetID="35"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2000"/>
                                        <p:tgtEl>
                                          <p:spTgt spid="18"/>
                                        </p:tgtEl>
                                      </p:cBhvr>
                                    </p:animEffect>
                                    <p:anim calcmode="lin" valueType="num">
                                      <p:cBhvr>
                                        <p:cTn id="73" dur="2000" fill="hold"/>
                                        <p:tgtEl>
                                          <p:spTgt spid="18"/>
                                        </p:tgtEl>
                                        <p:attrNameLst>
                                          <p:attrName>style.rotation</p:attrName>
                                        </p:attrNameLst>
                                      </p:cBhvr>
                                      <p:tavLst>
                                        <p:tav tm="0">
                                          <p:val>
                                            <p:fltVal val="720"/>
                                          </p:val>
                                        </p:tav>
                                        <p:tav tm="100000">
                                          <p:val>
                                            <p:fltVal val="0"/>
                                          </p:val>
                                        </p:tav>
                                      </p:tavLst>
                                    </p:anim>
                                    <p:anim calcmode="lin" valueType="num">
                                      <p:cBhvr>
                                        <p:cTn id="74" dur="2000" fill="hold"/>
                                        <p:tgtEl>
                                          <p:spTgt spid="18"/>
                                        </p:tgtEl>
                                        <p:attrNameLst>
                                          <p:attrName>ppt_h</p:attrName>
                                        </p:attrNameLst>
                                      </p:cBhvr>
                                      <p:tavLst>
                                        <p:tav tm="0">
                                          <p:val>
                                            <p:fltVal val="0"/>
                                          </p:val>
                                        </p:tav>
                                        <p:tav tm="100000">
                                          <p:val>
                                            <p:strVal val="#ppt_h"/>
                                          </p:val>
                                        </p:tav>
                                      </p:tavLst>
                                    </p:anim>
                                    <p:anim calcmode="lin" valueType="num">
                                      <p:cBhvr>
                                        <p:cTn id="75"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76" fill="hold">
                      <p:stCondLst>
                        <p:cond delay="indefinite"/>
                      </p:stCondLst>
                      <p:childTnLst>
                        <p:par>
                          <p:cTn id="77" fill="hold">
                            <p:stCondLst>
                              <p:cond delay="0"/>
                            </p:stCondLst>
                            <p:childTnLst>
                              <p:par>
                                <p:cTn id="78" presetID="35"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anim calcmode="lin" valueType="num">
                                      <p:cBhvr>
                                        <p:cTn id="81" dur="2000" fill="hold"/>
                                        <p:tgtEl>
                                          <p:spTgt spid="17"/>
                                        </p:tgtEl>
                                        <p:attrNameLst>
                                          <p:attrName>style.rotation</p:attrName>
                                        </p:attrNameLst>
                                      </p:cBhvr>
                                      <p:tavLst>
                                        <p:tav tm="0">
                                          <p:val>
                                            <p:fltVal val="720"/>
                                          </p:val>
                                        </p:tav>
                                        <p:tav tm="100000">
                                          <p:val>
                                            <p:fltVal val="0"/>
                                          </p:val>
                                        </p:tav>
                                      </p:tavLst>
                                    </p:anim>
                                    <p:anim calcmode="lin" valueType="num">
                                      <p:cBhvr>
                                        <p:cTn id="82" dur="2000" fill="hold"/>
                                        <p:tgtEl>
                                          <p:spTgt spid="17"/>
                                        </p:tgtEl>
                                        <p:attrNameLst>
                                          <p:attrName>ppt_h</p:attrName>
                                        </p:attrNameLst>
                                      </p:cBhvr>
                                      <p:tavLst>
                                        <p:tav tm="0">
                                          <p:val>
                                            <p:fltVal val="0"/>
                                          </p:val>
                                        </p:tav>
                                        <p:tav tm="100000">
                                          <p:val>
                                            <p:strVal val="#ppt_h"/>
                                          </p:val>
                                        </p:tav>
                                      </p:tavLst>
                                    </p:anim>
                                    <p:anim calcmode="lin" valueType="num">
                                      <p:cBhvr>
                                        <p:cTn id="83" dur="2000" fill="hold"/>
                                        <p:tgtEl>
                                          <p:spTgt spid="17"/>
                                        </p:tgtEl>
                                        <p:attrNameLst>
                                          <p:attrName>ppt_w</p:attrName>
                                        </p:attrNameLst>
                                      </p:cBhvr>
                                      <p:tavLst>
                                        <p:tav tm="0">
                                          <p:val>
                                            <p:fltVal val="0"/>
                                          </p:val>
                                        </p:tav>
                                        <p:tav tm="100000">
                                          <p:val>
                                            <p:strVal val="#ppt_w"/>
                                          </p:val>
                                        </p:tav>
                                      </p:tavLst>
                                    </p:anim>
                                  </p:childTnLst>
                                </p:cTn>
                              </p:par>
                            </p:childTnLst>
                          </p:cTn>
                        </p:par>
                        <p:par>
                          <p:cTn id="84" fill="hold">
                            <p:stCondLst>
                              <p:cond delay="2000"/>
                            </p:stCondLst>
                            <p:childTnLst>
                              <p:par>
                                <p:cTn id="85" presetID="35"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2000"/>
                                        <p:tgtEl>
                                          <p:spTgt spid="16"/>
                                        </p:tgtEl>
                                      </p:cBhvr>
                                    </p:animEffect>
                                    <p:anim calcmode="lin" valueType="num">
                                      <p:cBhvr>
                                        <p:cTn id="88" dur="2000" fill="hold"/>
                                        <p:tgtEl>
                                          <p:spTgt spid="16"/>
                                        </p:tgtEl>
                                        <p:attrNameLst>
                                          <p:attrName>style.rotation</p:attrName>
                                        </p:attrNameLst>
                                      </p:cBhvr>
                                      <p:tavLst>
                                        <p:tav tm="0">
                                          <p:val>
                                            <p:fltVal val="720"/>
                                          </p:val>
                                        </p:tav>
                                        <p:tav tm="100000">
                                          <p:val>
                                            <p:fltVal val="0"/>
                                          </p:val>
                                        </p:tav>
                                      </p:tavLst>
                                    </p:anim>
                                    <p:anim calcmode="lin" valueType="num">
                                      <p:cBhvr>
                                        <p:cTn id="89" dur="2000" fill="hold"/>
                                        <p:tgtEl>
                                          <p:spTgt spid="16"/>
                                        </p:tgtEl>
                                        <p:attrNameLst>
                                          <p:attrName>ppt_h</p:attrName>
                                        </p:attrNameLst>
                                      </p:cBhvr>
                                      <p:tavLst>
                                        <p:tav tm="0">
                                          <p:val>
                                            <p:fltVal val="0"/>
                                          </p:val>
                                        </p:tav>
                                        <p:tav tm="100000">
                                          <p:val>
                                            <p:strVal val="#ppt_h"/>
                                          </p:val>
                                        </p:tav>
                                      </p:tavLst>
                                    </p:anim>
                                    <p:anim calcmode="lin" valueType="num">
                                      <p:cBhvr>
                                        <p:cTn id="90" dur="2000" fill="hold"/>
                                        <p:tgtEl>
                                          <p:spTgt spid="16"/>
                                        </p:tgtEl>
                                        <p:attrNameLst>
                                          <p:attrName>ppt_w</p:attrName>
                                        </p:attrNameLst>
                                      </p:cBhvr>
                                      <p:tavLst>
                                        <p:tav tm="0">
                                          <p:val>
                                            <p:fltVal val="0"/>
                                          </p:val>
                                        </p:tav>
                                        <p:tav tm="100000">
                                          <p:val>
                                            <p:strVal val="#ppt_w"/>
                                          </p:val>
                                        </p:tav>
                                      </p:tavLst>
                                    </p:anim>
                                  </p:childTnLst>
                                </p:cTn>
                              </p:par>
                            </p:childTnLst>
                          </p:cTn>
                        </p:par>
                        <p:par>
                          <p:cTn id="91" fill="hold">
                            <p:stCondLst>
                              <p:cond delay="4000"/>
                            </p:stCondLst>
                            <p:childTnLst>
                              <p:par>
                                <p:cTn id="92" presetID="35"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2000"/>
                                        <p:tgtEl>
                                          <p:spTgt spid="22"/>
                                        </p:tgtEl>
                                      </p:cBhvr>
                                    </p:animEffect>
                                    <p:anim calcmode="lin" valueType="num">
                                      <p:cBhvr>
                                        <p:cTn id="95" dur="2000" fill="hold"/>
                                        <p:tgtEl>
                                          <p:spTgt spid="22"/>
                                        </p:tgtEl>
                                        <p:attrNameLst>
                                          <p:attrName>style.rotation</p:attrName>
                                        </p:attrNameLst>
                                      </p:cBhvr>
                                      <p:tavLst>
                                        <p:tav tm="0">
                                          <p:val>
                                            <p:fltVal val="720"/>
                                          </p:val>
                                        </p:tav>
                                        <p:tav tm="100000">
                                          <p:val>
                                            <p:fltVal val="0"/>
                                          </p:val>
                                        </p:tav>
                                      </p:tavLst>
                                    </p:anim>
                                    <p:anim calcmode="lin" valueType="num">
                                      <p:cBhvr>
                                        <p:cTn id="96" dur="2000" fill="hold"/>
                                        <p:tgtEl>
                                          <p:spTgt spid="22"/>
                                        </p:tgtEl>
                                        <p:attrNameLst>
                                          <p:attrName>ppt_h</p:attrName>
                                        </p:attrNameLst>
                                      </p:cBhvr>
                                      <p:tavLst>
                                        <p:tav tm="0">
                                          <p:val>
                                            <p:fltVal val="0"/>
                                          </p:val>
                                        </p:tav>
                                        <p:tav tm="100000">
                                          <p:val>
                                            <p:strVal val="#ppt_h"/>
                                          </p:val>
                                        </p:tav>
                                      </p:tavLst>
                                    </p:anim>
                                    <p:anim calcmode="lin" valueType="num">
                                      <p:cBhvr>
                                        <p:cTn id="97" dur="2000" fill="hold"/>
                                        <p:tgtEl>
                                          <p:spTgt spid="22"/>
                                        </p:tgtEl>
                                        <p:attrNameLst>
                                          <p:attrName>ppt_w</p:attrName>
                                        </p:attrNameLst>
                                      </p:cBhvr>
                                      <p:tavLst>
                                        <p:tav tm="0">
                                          <p:val>
                                            <p:fltVal val="0"/>
                                          </p:val>
                                        </p:tav>
                                        <p:tav tm="100000">
                                          <p:val>
                                            <p:strVal val="#ppt_w"/>
                                          </p:val>
                                        </p:tav>
                                      </p:tavLst>
                                    </p:anim>
                                  </p:childTnLst>
                                </p:cTn>
                              </p:par>
                            </p:childTnLst>
                          </p:cTn>
                        </p:par>
                      </p:childTnLst>
                    </p:cTn>
                  </p:par>
                  <p:par>
                    <p:cTn id="98" fill="hold">
                      <p:stCondLst>
                        <p:cond delay="indefinite"/>
                      </p:stCondLst>
                      <p:childTnLst>
                        <p:par>
                          <p:cTn id="99" fill="hold">
                            <p:stCondLst>
                              <p:cond delay="0"/>
                            </p:stCondLst>
                            <p:childTnLst>
                              <p:par>
                                <p:cTn id="100" presetID="35" presetClass="entr" presetSubtype="0"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fade">
                                      <p:cBhvr>
                                        <p:cTn id="102" dur="2000"/>
                                        <p:tgtEl>
                                          <p:spTgt spid="21"/>
                                        </p:tgtEl>
                                      </p:cBhvr>
                                    </p:animEffect>
                                    <p:anim calcmode="lin" valueType="num">
                                      <p:cBhvr>
                                        <p:cTn id="103" dur="2000" fill="hold"/>
                                        <p:tgtEl>
                                          <p:spTgt spid="21"/>
                                        </p:tgtEl>
                                        <p:attrNameLst>
                                          <p:attrName>style.rotation</p:attrName>
                                        </p:attrNameLst>
                                      </p:cBhvr>
                                      <p:tavLst>
                                        <p:tav tm="0">
                                          <p:val>
                                            <p:fltVal val="720"/>
                                          </p:val>
                                        </p:tav>
                                        <p:tav tm="100000">
                                          <p:val>
                                            <p:fltVal val="0"/>
                                          </p:val>
                                        </p:tav>
                                      </p:tavLst>
                                    </p:anim>
                                    <p:anim calcmode="lin" valueType="num">
                                      <p:cBhvr>
                                        <p:cTn id="104" dur="2000" fill="hold"/>
                                        <p:tgtEl>
                                          <p:spTgt spid="21"/>
                                        </p:tgtEl>
                                        <p:attrNameLst>
                                          <p:attrName>ppt_h</p:attrName>
                                        </p:attrNameLst>
                                      </p:cBhvr>
                                      <p:tavLst>
                                        <p:tav tm="0">
                                          <p:val>
                                            <p:fltVal val="0"/>
                                          </p:val>
                                        </p:tav>
                                        <p:tav tm="100000">
                                          <p:val>
                                            <p:strVal val="#ppt_h"/>
                                          </p:val>
                                        </p:tav>
                                      </p:tavLst>
                                    </p:anim>
                                    <p:anim calcmode="lin" valueType="num">
                                      <p:cBhvr>
                                        <p:cTn id="105" dur="2000" fill="hold"/>
                                        <p:tgtEl>
                                          <p:spTgt spid="21"/>
                                        </p:tgtEl>
                                        <p:attrNameLst>
                                          <p:attrName>ppt_w</p:attrName>
                                        </p:attrNameLst>
                                      </p:cBhvr>
                                      <p:tavLst>
                                        <p:tav tm="0">
                                          <p:val>
                                            <p:fltVal val="0"/>
                                          </p:val>
                                        </p:tav>
                                        <p:tav tm="100000">
                                          <p:val>
                                            <p:strVal val="#ppt_w"/>
                                          </p:val>
                                        </p:tav>
                                      </p:tavLst>
                                    </p:anim>
                                  </p:childTnLst>
                                </p:cTn>
                              </p:par>
                            </p:childTnLst>
                          </p:cTn>
                        </p:par>
                        <p:par>
                          <p:cTn id="106" fill="hold">
                            <p:stCondLst>
                              <p:cond delay="2000"/>
                            </p:stCondLst>
                            <p:childTnLst>
                              <p:par>
                                <p:cTn id="107" presetID="35"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2000"/>
                                        <p:tgtEl>
                                          <p:spTgt spid="20"/>
                                        </p:tgtEl>
                                      </p:cBhvr>
                                    </p:animEffect>
                                    <p:anim calcmode="lin" valueType="num">
                                      <p:cBhvr>
                                        <p:cTn id="110" dur="2000" fill="hold"/>
                                        <p:tgtEl>
                                          <p:spTgt spid="20"/>
                                        </p:tgtEl>
                                        <p:attrNameLst>
                                          <p:attrName>style.rotation</p:attrName>
                                        </p:attrNameLst>
                                      </p:cBhvr>
                                      <p:tavLst>
                                        <p:tav tm="0">
                                          <p:val>
                                            <p:fltVal val="720"/>
                                          </p:val>
                                        </p:tav>
                                        <p:tav tm="100000">
                                          <p:val>
                                            <p:fltVal val="0"/>
                                          </p:val>
                                        </p:tav>
                                      </p:tavLst>
                                    </p:anim>
                                    <p:anim calcmode="lin" valueType="num">
                                      <p:cBhvr>
                                        <p:cTn id="111" dur="2000" fill="hold"/>
                                        <p:tgtEl>
                                          <p:spTgt spid="20"/>
                                        </p:tgtEl>
                                        <p:attrNameLst>
                                          <p:attrName>ppt_h</p:attrName>
                                        </p:attrNameLst>
                                      </p:cBhvr>
                                      <p:tavLst>
                                        <p:tav tm="0">
                                          <p:val>
                                            <p:fltVal val="0"/>
                                          </p:val>
                                        </p:tav>
                                        <p:tav tm="100000">
                                          <p:val>
                                            <p:strVal val="#ppt_h"/>
                                          </p:val>
                                        </p:tav>
                                      </p:tavLst>
                                    </p:anim>
                                    <p:anim calcmode="lin" valueType="num">
                                      <p:cBhvr>
                                        <p:cTn id="112" dur="2000" fill="hold"/>
                                        <p:tgtEl>
                                          <p:spTgt spid="20"/>
                                        </p:tgtEl>
                                        <p:attrNameLst>
                                          <p:attrName>ppt_w</p:attrName>
                                        </p:attrNameLst>
                                      </p:cBhvr>
                                      <p:tavLst>
                                        <p:tav tm="0">
                                          <p:val>
                                            <p:fltVal val="0"/>
                                          </p:val>
                                        </p:tav>
                                        <p:tav tm="100000">
                                          <p:val>
                                            <p:strVal val="#ppt_w"/>
                                          </p:val>
                                        </p:tav>
                                      </p:tavLst>
                                    </p:anim>
                                  </p:childTnLst>
                                </p:cTn>
                              </p:par>
                            </p:childTnLst>
                          </p:cTn>
                        </p:par>
                        <p:par>
                          <p:cTn id="113" fill="hold">
                            <p:stCondLst>
                              <p:cond delay="4000"/>
                            </p:stCondLst>
                            <p:childTnLst>
                              <p:par>
                                <p:cTn id="114" presetID="35"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2000"/>
                                        <p:tgtEl>
                                          <p:spTgt spid="24"/>
                                        </p:tgtEl>
                                      </p:cBhvr>
                                    </p:animEffect>
                                    <p:anim calcmode="lin" valueType="num">
                                      <p:cBhvr>
                                        <p:cTn id="117" dur="2000" fill="hold"/>
                                        <p:tgtEl>
                                          <p:spTgt spid="24"/>
                                        </p:tgtEl>
                                        <p:attrNameLst>
                                          <p:attrName>style.rotation</p:attrName>
                                        </p:attrNameLst>
                                      </p:cBhvr>
                                      <p:tavLst>
                                        <p:tav tm="0">
                                          <p:val>
                                            <p:fltVal val="720"/>
                                          </p:val>
                                        </p:tav>
                                        <p:tav tm="100000">
                                          <p:val>
                                            <p:fltVal val="0"/>
                                          </p:val>
                                        </p:tav>
                                      </p:tavLst>
                                    </p:anim>
                                    <p:anim calcmode="lin" valueType="num">
                                      <p:cBhvr>
                                        <p:cTn id="118" dur="2000" fill="hold"/>
                                        <p:tgtEl>
                                          <p:spTgt spid="24"/>
                                        </p:tgtEl>
                                        <p:attrNameLst>
                                          <p:attrName>ppt_h</p:attrName>
                                        </p:attrNameLst>
                                      </p:cBhvr>
                                      <p:tavLst>
                                        <p:tav tm="0">
                                          <p:val>
                                            <p:fltVal val="0"/>
                                          </p:val>
                                        </p:tav>
                                        <p:tav tm="100000">
                                          <p:val>
                                            <p:strVal val="#ppt_h"/>
                                          </p:val>
                                        </p:tav>
                                      </p:tavLst>
                                    </p:anim>
                                    <p:anim calcmode="lin" valueType="num">
                                      <p:cBhvr>
                                        <p:cTn id="119" dur="2000" fill="hold"/>
                                        <p:tgtEl>
                                          <p:spTgt spid="24"/>
                                        </p:tgtEl>
                                        <p:attrNameLst>
                                          <p:attrName>ppt_w</p:attrName>
                                        </p:attrNameLst>
                                      </p:cBhvr>
                                      <p:tavLst>
                                        <p:tav tm="0">
                                          <p:val>
                                            <p:fltVal val="0"/>
                                          </p:val>
                                        </p:tav>
                                        <p:tav tm="100000">
                                          <p:val>
                                            <p:strVal val="#ppt_w"/>
                                          </p:val>
                                        </p:tav>
                                      </p:tavLst>
                                    </p:anim>
                                  </p:childTnLst>
                                </p:cTn>
                              </p:par>
                            </p:childTnLst>
                          </p:cTn>
                        </p:par>
                        <p:par>
                          <p:cTn id="120" fill="hold">
                            <p:stCondLst>
                              <p:cond delay="6000"/>
                            </p:stCondLst>
                            <p:childTnLst>
                              <p:par>
                                <p:cTn id="121" presetID="35" presetClass="entr" presetSubtype="0" fill="hold" nodeType="after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000"/>
                                        <p:tgtEl>
                                          <p:spTgt spid="23"/>
                                        </p:tgtEl>
                                      </p:cBhvr>
                                    </p:animEffect>
                                    <p:anim calcmode="lin" valueType="num">
                                      <p:cBhvr>
                                        <p:cTn id="124" dur="2000" fill="hold"/>
                                        <p:tgtEl>
                                          <p:spTgt spid="23"/>
                                        </p:tgtEl>
                                        <p:attrNameLst>
                                          <p:attrName>style.rotation</p:attrName>
                                        </p:attrNameLst>
                                      </p:cBhvr>
                                      <p:tavLst>
                                        <p:tav tm="0">
                                          <p:val>
                                            <p:fltVal val="720"/>
                                          </p:val>
                                        </p:tav>
                                        <p:tav tm="100000">
                                          <p:val>
                                            <p:fltVal val="0"/>
                                          </p:val>
                                        </p:tav>
                                      </p:tavLst>
                                    </p:anim>
                                    <p:anim calcmode="lin" valueType="num">
                                      <p:cBhvr>
                                        <p:cTn id="125" dur="2000" fill="hold"/>
                                        <p:tgtEl>
                                          <p:spTgt spid="23"/>
                                        </p:tgtEl>
                                        <p:attrNameLst>
                                          <p:attrName>ppt_h</p:attrName>
                                        </p:attrNameLst>
                                      </p:cBhvr>
                                      <p:tavLst>
                                        <p:tav tm="0">
                                          <p:val>
                                            <p:fltVal val="0"/>
                                          </p:val>
                                        </p:tav>
                                        <p:tav tm="100000">
                                          <p:val>
                                            <p:strVal val="#ppt_h"/>
                                          </p:val>
                                        </p:tav>
                                      </p:tavLst>
                                    </p:anim>
                                    <p:anim calcmode="lin" valueType="num">
                                      <p:cBhvr>
                                        <p:cTn id="126" dur="2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50844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SAYISAL</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SayISAL</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 PUANA GÖRE </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p:txBody>
          <a:bodyPr/>
          <a:lstStyle/>
          <a:p>
            <a:fld id="{2F0443AE-4F20-4B40-B91B-135E9B6A23DD}" type="slidenum">
              <a:rPr lang="en-US" smtClean="0"/>
              <a:pPr/>
              <a:t>14</a:t>
            </a:fld>
            <a:endParaRPr lang="en-US"/>
          </a:p>
        </p:txBody>
      </p:sp>
      <p:graphicFrame>
        <p:nvGraphicFramePr>
          <p:cNvPr id="14" name="13 Tablo"/>
          <p:cNvGraphicFramePr>
            <a:graphicFrameLocks noGrp="1"/>
          </p:cNvGraphicFramePr>
          <p:nvPr/>
        </p:nvGraphicFramePr>
        <p:xfrm>
          <a:off x="3193312" y="1099288"/>
          <a:ext cx="5397796" cy="5486400"/>
        </p:xfrm>
        <a:graphic>
          <a:graphicData uri="http://schemas.openxmlformats.org/drawingml/2006/table">
            <a:tbl>
              <a:tblPr firstRow="1" bandRow="1">
                <a:tableStyleId>{BDBED569-4797-4DF1-A0F4-6AAB3CD982D8}</a:tableStyleId>
              </a:tblPr>
              <a:tblGrid>
                <a:gridCol w="5397796"/>
              </a:tblGrid>
              <a:tr h="356269">
                <a:tc>
                  <a:txBody>
                    <a:bodyPr/>
                    <a:lstStyle/>
                    <a:p>
                      <a:r>
                        <a:rPr lang="tr-TR" dirty="0" smtClean="0"/>
                        <a:t>Tıp</a:t>
                      </a:r>
                      <a:endParaRPr lang="tr-TR" dirty="0"/>
                    </a:p>
                  </a:txBody>
                  <a:tcPr/>
                </a:tc>
              </a:tr>
              <a:tr h="356269">
                <a:tc>
                  <a:txBody>
                    <a:bodyPr/>
                    <a:lstStyle/>
                    <a:p>
                      <a:r>
                        <a:rPr lang="tr-TR" dirty="0" smtClean="0"/>
                        <a:t>Beslenme ve Diyetetik</a:t>
                      </a:r>
                      <a:endParaRPr lang="tr-TR" dirty="0"/>
                    </a:p>
                  </a:txBody>
                  <a:tcPr/>
                </a:tc>
              </a:tr>
              <a:tr h="356269">
                <a:tc>
                  <a:txBody>
                    <a:bodyPr/>
                    <a:lstStyle/>
                    <a:p>
                      <a:r>
                        <a:rPr lang="tr-TR" dirty="0" smtClean="0"/>
                        <a:t>Bilgisayar ve Yazılım Mühendisliği</a:t>
                      </a:r>
                      <a:endParaRPr lang="tr-TR" dirty="0"/>
                    </a:p>
                  </a:txBody>
                  <a:tcPr/>
                </a:tc>
              </a:tr>
              <a:tr h="356269">
                <a:tc>
                  <a:txBody>
                    <a:bodyPr/>
                    <a:lstStyle/>
                    <a:p>
                      <a:r>
                        <a:rPr lang="tr-TR" dirty="0" smtClean="0"/>
                        <a:t>Dil ve Konuşma Terapisi</a:t>
                      </a:r>
                      <a:endParaRPr lang="tr-TR" dirty="0"/>
                    </a:p>
                  </a:txBody>
                  <a:tcPr/>
                </a:tc>
              </a:tr>
              <a:tr h="356269">
                <a:tc>
                  <a:txBody>
                    <a:bodyPr/>
                    <a:lstStyle/>
                    <a:p>
                      <a:r>
                        <a:rPr lang="tr-TR" dirty="0" smtClean="0"/>
                        <a:t>Dijital Oyun Tasarımı </a:t>
                      </a:r>
                      <a:endParaRPr lang="tr-TR" dirty="0"/>
                    </a:p>
                  </a:txBody>
                  <a:tcPr/>
                </a:tc>
              </a:tr>
              <a:tr h="356269">
                <a:tc>
                  <a:txBody>
                    <a:bodyPr/>
                    <a:lstStyle/>
                    <a:p>
                      <a:r>
                        <a:rPr lang="tr-TR" dirty="0" smtClean="0"/>
                        <a:t>Diş Hekimliği</a:t>
                      </a:r>
                      <a:endParaRPr lang="tr-TR" dirty="0"/>
                    </a:p>
                  </a:txBody>
                  <a:tcPr/>
                </a:tc>
              </a:tr>
              <a:tr h="356269">
                <a:tc>
                  <a:txBody>
                    <a:bodyPr/>
                    <a:lstStyle/>
                    <a:p>
                      <a:r>
                        <a:rPr lang="tr-TR" dirty="0" smtClean="0"/>
                        <a:t>Eczacılık</a:t>
                      </a:r>
                      <a:endParaRPr lang="tr-TR" dirty="0"/>
                    </a:p>
                  </a:txBody>
                  <a:tcPr/>
                </a:tc>
              </a:tr>
              <a:tr h="356269">
                <a:tc>
                  <a:txBody>
                    <a:bodyPr/>
                    <a:lstStyle/>
                    <a:p>
                      <a:r>
                        <a:rPr lang="tr-TR" dirty="0" err="1" smtClean="0"/>
                        <a:t>Ergoterapi</a:t>
                      </a:r>
                      <a:r>
                        <a:rPr lang="tr-TR" dirty="0" smtClean="0"/>
                        <a:t> (Fakülte, Yüksek kul)</a:t>
                      </a:r>
                      <a:endParaRPr lang="tr-TR" dirty="0"/>
                    </a:p>
                  </a:txBody>
                  <a:tcPr/>
                </a:tc>
              </a:tr>
              <a:tr h="356269">
                <a:tc>
                  <a:txBody>
                    <a:bodyPr/>
                    <a:lstStyle/>
                    <a:p>
                      <a:r>
                        <a:rPr lang="tr-TR" dirty="0" smtClean="0"/>
                        <a:t>Fizyoterapi ve Rehabilitasyon (Fakülte-Yüksek Okul) </a:t>
                      </a:r>
                      <a:endParaRPr lang="tr-TR" dirty="0"/>
                    </a:p>
                  </a:txBody>
                  <a:tcPr/>
                </a:tc>
              </a:tr>
              <a:tr h="356269">
                <a:tc>
                  <a:txBody>
                    <a:bodyPr/>
                    <a:lstStyle/>
                    <a:p>
                      <a:r>
                        <a:rPr lang="tr-TR" dirty="0" smtClean="0"/>
                        <a:t>Genetik ve </a:t>
                      </a:r>
                      <a:r>
                        <a:rPr lang="tr-TR" dirty="0" err="1" smtClean="0"/>
                        <a:t>Biyomühendislik</a:t>
                      </a:r>
                      <a:endParaRPr lang="tr-TR" dirty="0"/>
                    </a:p>
                  </a:txBody>
                  <a:tcPr/>
                </a:tc>
              </a:tr>
              <a:tr h="356269">
                <a:tc>
                  <a:txBody>
                    <a:bodyPr/>
                    <a:lstStyle/>
                    <a:p>
                      <a:r>
                        <a:rPr lang="tr-TR" dirty="0" smtClean="0"/>
                        <a:t>Hemşirelik (Fakülte) </a:t>
                      </a:r>
                      <a:endParaRPr lang="tr-TR" dirty="0"/>
                    </a:p>
                  </a:txBody>
                  <a:tcPr/>
                </a:tc>
              </a:tr>
              <a:tr h="356269">
                <a:tc>
                  <a:txBody>
                    <a:bodyPr/>
                    <a:lstStyle/>
                    <a:p>
                      <a:r>
                        <a:rPr lang="tr-TR" dirty="0" smtClean="0"/>
                        <a:t>İç Mimarlık</a:t>
                      </a:r>
                      <a:endParaRPr lang="tr-TR" dirty="0"/>
                    </a:p>
                  </a:txBody>
                  <a:tcPr/>
                </a:tc>
              </a:tr>
              <a:tr h="356269">
                <a:tc>
                  <a:txBody>
                    <a:bodyPr/>
                    <a:lstStyle/>
                    <a:p>
                      <a:r>
                        <a:rPr lang="tr-TR" dirty="0" smtClean="0"/>
                        <a:t>Kentsel Tasarım ve Peyzaj Mimarlığı</a:t>
                      </a:r>
                      <a:endParaRPr lang="tr-TR" dirty="0"/>
                    </a:p>
                  </a:txBody>
                  <a:tcPr/>
                </a:tc>
              </a:tr>
              <a:tr h="356269">
                <a:tc>
                  <a:txBody>
                    <a:bodyPr/>
                    <a:lstStyle/>
                    <a:p>
                      <a:r>
                        <a:rPr lang="tr-TR" dirty="0" smtClean="0"/>
                        <a:t>Mimarlık</a:t>
                      </a:r>
                      <a:endParaRPr lang="tr-TR" dirty="0"/>
                    </a:p>
                  </a:txBody>
                  <a:tcPr/>
                </a:tc>
              </a:tr>
              <a:tr h="356269">
                <a:tc>
                  <a:txBody>
                    <a:bodyPr/>
                    <a:lstStyle/>
                    <a:p>
                      <a:r>
                        <a:rPr lang="tr-TR" dirty="0" smtClean="0"/>
                        <a:t>Moleküler Biyoloji ve Genetik</a:t>
                      </a:r>
                      <a:endParaRPr lang="tr-TR" dirty="0"/>
                    </a:p>
                  </a:txBody>
                  <a:tcPr/>
                </a:tc>
              </a:tr>
            </a:tbl>
          </a:graphicData>
        </a:graphic>
      </p:graphicFrame>
    </p:spTree>
    <p:extLst>
      <p:ext uri="{BB962C8B-B14F-4D97-AF65-F5344CB8AC3E}">
        <p14:creationId xmlns=""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EŞİT AĞIRLIK</a:t>
            </a:r>
            <a:r>
              <a:rPr lang="tr-T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159489"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EŞİT AĞIRLIK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15</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{ED083AE6-46FA-4A59-8FB0-9F97EB10719F}</a:tableStyleId>
              </a:tblPr>
              <a:tblGrid>
                <a:gridCol w="4983125"/>
              </a:tblGrid>
              <a:tr h="354143">
                <a:tc>
                  <a:txBody>
                    <a:bodyPr/>
                    <a:lstStyle/>
                    <a:p>
                      <a:r>
                        <a:rPr lang="tr-TR" b="0" dirty="0" smtClean="0"/>
                        <a:t>Hukuk </a:t>
                      </a:r>
                      <a:endParaRPr lang="tr-TR" b="0" dirty="0"/>
                    </a:p>
                  </a:txBody>
                  <a:tcPr/>
                </a:tc>
              </a:tr>
              <a:tr h="354143">
                <a:tc>
                  <a:txBody>
                    <a:bodyPr/>
                    <a:lstStyle/>
                    <a:p>
                      <a:r>
                        <a:rPr lang="tr-TR" dirty="0" smtClean="0"/>
                        <a:t>Çocuk Gelişimi </a:t>
                      </a:r>
                      <a:endParaRPr lang="tr-TR" dirty="0"/>
                    </a:p>
                  </a:txBody>
                  <a:tcPr/>
                </a:tc>
              </a:tr>
              <a:tr h="354143">
                <a:tc>
                  <a:txBody>
                    <a:bodyPr/>
                    <a:lstStyle/>
                    <a:p>
                      <a:r>
                        <a:rPr lang="tr-TR" dirty="0" smtClean="0"/>
                        <a:t>Sosyal Hizmet </a:t>
                      </a:r>
                      <a:endParaRPr lang="tr-TR" dirty="0"/>
                    </a:p>
                  </a:txBody>
                  <a:tcPr/>
                </a:tc>
              </a:tr>
              <a:tr h="354143">
                <a:tc>
                  <a:txBody>
                    <a:bodyPr/>
                    <a:lstStyle/>
                    <a:p>
                      <a:r>
                        <a:rPr lang="tr-TR" dirty="0" smtClean="0"/>
                        <a:t>Grafik Tasarım</a:t>
                      </a:r>
                      <a:endParaRPr lang="tr-TR" dirty="0"/>
                    </a:p>
                  </a:txBody>
                  <a:tcPr/>
                </a:tc>
              </a:tr>
              <a:tr h="354143">
                <a:tc>
                  <a:txBody>
                    <a:bodyPr/>
                    <a:lstStyle/>
                    <a:p>
                      <a:r>
                        <a:rPr lang="tr-TR" dirty="0" smtClean="0"/>
                        <a:t>Siyaset Bilimi ve Kamu Yönetimi</a:t>
                      </a:r>
                      <a:endParaRPr lang="tr-TR" dirty="0"/>
                    </a:p>
                  </a:txBody>
                  <a:tcPr/>
                </a:tc>
              </a:tr>
              <a:tr h="354143">
                <a:tc>
                  <a:txBody>
                    <a:bodyPr/>
                    <a:lstStyle/>
                    <a:p>
                      <a:r>
                        <a:rPr lang="tr-TR" dirty="0" smtClean="0"/>
                        <a:t>İç Mimarlık ve Çevre Tasarımı</a:t>
                      </a:r>
                      <a:endParaRPr lang="tr-TR" dirty="0"/>
                    </a:p>
                  </a:txBody>
                  <a:tcPr/>
                </a:tc>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Bankacılık </a:t>
                      </a:r>
                    </a:p>
                  </a:txBody>
                  <a:tcPr/>
                </a:tc>
              </a:tr>
              <a:tr h="354143">
                <a:tc>
                  <a:txBody>
                    <a:bodyPr/>
                    <a:lstStyle/>
                    <a:p>
                      <a:r>
                        <a:rPr lang="tr-TR" dirty="0" smtClean="0"/>
                        <a:t>İktisadi ve İdari Bilimler Programları </a:t>
                      </a:r>
                      <a:endParaRPr lang="tr-TR" dirty="0"/>
                    </a:p>
                  </a:txBody>
                  <a:tcPr/>
                </a:tc>
              </a:tr>
              <a:tr h="354143">
                <a:tc>
                  <a:txBody>
                    <a:bodyPr/>
                    <a:lstStyle/>
                    <a:p>
                      <a:r>
                        <a:rPr lang="tr-TR" dirty="0" smtClean="0"/>
                        <a:t>İşletme</a:t>
                      </a:r>
                      <a:endParaRPr lang="tr-TR" dirty="0"/>
                    </a:p>
                  </a:txBody>
                  <a:tcPr/>
                </a:tc>
              </a:tr>
              <a:tr h="354143">
                <a:tc>
                  <a:txBody>
                    <a:bodyPr/>
                    <a:lstStyle/>
                    <a:p>
                      <a:r>
                        <a:rPr lang="tr-TR" dirty="0" smtClean="0"/>
                        <a:t>Kamu Yönetimi</a:t>
                      </a:r>
                      <a:endParaRPr lang="tr-TR" dirty="0"/>
                    </a:p>
                  </a:txBody>
                  <a:tcPr/>
                </a:tc>
              </a:tr>
              <a:tr h="354143">
                <a:tc>
                  <a:txBody>
                    <a:bodyPr/>
                    <a:lstStyle/>
                    <a:p>
                      <a:r>
                        <a:rPr lang="tr-TR" dirty="0" smtClean="0"/>
                        <a:t>Uluslararası İlişkiler</a:t>
                      </a:r>
                      <a:endParaRPr lang="tr-TR" dirty="0"/>
                    </a:p>
                  </a:txBody>
                  <a:tcPr/>
                </a:tc>
              </a:tr>
              <a:tr h="354143">
                <a:tc>
                  <a:txBody>
                    <a:bodyPr/>
                    <a:lstStyle/>
                    <a:p>
                      <a:r>
                        <a:rPr lang="tr-TR" dirty="0" smtClean="0"/>
                        <a:t>Moda Tasarımı</a:t>
                      </a:r>
                      <a:endParaRPr lang="tr-TR" dirty="0"/>
                    </a:p>
                  </a:txBody>
                  <a:tcPr/>
                </a:tc>
              </a:tr>
              <a:tr h="354143">
                <a:tc>
                  <a:txBody>
                    <a:bodyPr/>
                    <a:lstStyle/>
                    <a:p>
                      <a:r>
                        <a:rPr lang="tr-TR" dirty="0" smtClean="0"/>
                        <a:t>Psikoloji</a:t>
                      </a:r>
                      <a:endParaRPr lang="tr-TR" dirty="0"/>
                    </a:p>
                  </a:txBody>
                  <a:tcPr/>
                </a:tc>
              </a:tr>
              <a:tr h="354143">
                <a:tc>
                  <a:txBody>
                    <a:bodyPr/>
                    <a:lstStyle/>
                    <a:p>
                      <a:r>
                        <a:rPr lang="tr-TR" dirty="0" smtClean="0"/>
                        <a:t>Rehberlik ve Psikolojik Danışmanlık</a:t>
                      </a:r>
                      <a:endParaRPr lang="tr-TR" dirty="0"/>
                    </a:p>
                  </a:txBody>
                  <a:tcPr/>
                </a:tc>
              </a:tr>
              <a:tr h="354143">
                <a:tc>
                  <a:txBody>
                    <a:bodyPr/>
                    <a:lstStyle/>
                    <a:p>
                      <a:r>
                        <a:rPr lang="tr-TR" dirty="0" smtClean="0"/>
                        <a:t>Sınıf Öğretmenliği </a:t>
                      </a:r>
                      <a:endParaRPr lang="tr-TR" dirty="0"/>
                    </a:p>
                  </a:txBody>
                  <a:tcPr/>
                </a:tc>
              </a:tr>
            </a:tbl>
          </a:graphicData>
        </a:graphic>
      </p:graphicFrame>
    </p:spTree>
    <p:extLst>
      <p:ext uri="{BB962C8B-B14F-4D97-AF65-F5344CB8AC3E}">
        <p14:creationId xmlns=""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212652" y="1850066"/>
            <a:ext cx="2870789" cy="376392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SÖZEL</a:t>
            </a:r>
          </a:p>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PUAN TÜRÜNDEN ÖĞRECİ ALAN BÖLÜMLER</a:t>
            </a:r>
            <a:endParaRPr lang="en-US" sz="2400" b="1" dirty="0">
              <a:solidFill>
                <a:schemeClr val="tx1">
                  <a:lumMod val="95000"/>
                  <a:lumOff val="5000"/>
                </a:schemeClr>
              </a:solidFill>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SÖZEL PUANINA GÖRE</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ÖĞRENCİ ALACAK BÖLÜMLER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3" name="12 Slayt Numarası Yer Tutucusu"/>
          <p:cNvSpPr>
            <a:spLocks noGrp="1"/>
          </p:cNvSpPr>
          <p:nvPr>
            <p:ph type="sldNum" sz="quarter" idx="12"/>
          </p:nvPr>
        </p:nvSpPr>
        <p:spPr>
          <a:xfrm>
            <a:off x="8676167" y="6492875"/>
            <a:ext cx="317648" cy="365125"/>
          </a:xfrm>
        </p:spPr>
        <p:txBody>
          <a:bodyPr/>
          <a:lstStyle/>
          <a:p>
            <a:fld id="{2F0443AE-4F20-4B40-B91B-135E9B6A23DD}" type="slidenum">
              <a:rPr lang="en-US" smtClean="0"/>
              <a:pPr/>
              <a:t>16</a:t>
            </a:fld>
            <a:endParaRPr lang="en-US" dirty="0"/>
          </a:p>
        </p:txBody>
      </p:sp>
      <p:graphicFrame>
        <p:nvGraphicFramePr>
          <p:cNvPr id="14" name="13 Tablo"/>
          <p:cNvGraphicFramePr>
            <a:graphicFrameLocks noGrp="1"/>
          </p:cNvGraphicFramePr>
          <p:nvPr/>
        </p:nvGraphicFramePr>
        <p:xfrm>
          <a:off x="3650511" y="1131186"/>
          <a:ext cx="4983125" cy="5486400"/>
        </p:xfrm>
        <a:graphic>
          <a:graphicData uri="http://schemas.openxmlformats.org/drawingml/2006/table">
            <a:tbl>
              <a:tblPr firstRow="1" bandRow="1">
                <a:tableStyleId>{BC89EF96-8CEA-46FF-86C4-4CE0E7609802}</a:tableStyleId>
              </a:tblPr>
              <a:tblGrid>
                <a:gridCol w="4983125"/>
              </a:tblGrid>
              <a:tr h="354143">
                <a:tc>
                  <a:txBody>
                    <a:bodyPr/>
                    <a:lstStyle/>
                    <a:p>
                      <a:r>
                        <a:rPr lang="tr-TR" b="0" dirty="0" smtClean="0"/>
                        <a:t>Animasyon ve Oyun Tasarımı</a:t>
                      </a:r>
                      <a:endParaRPr lang="tr-TR" b="0" dirty="0"/>
                    </a:p>
                  </a:txBody>
                  <a:tcPr/>
                </a:tc>
              </a:tr>
              <a:tr h="354143">
                <a:tc>
                  <a:txBody>
                    <a:bodyPr/>
                    <a:lstStyle/>
                    <a:p>
                      <a:r>
                        <a:rPr lang="tr-TR" dirty="0" smtClean="0"/>
                        <a:t>Çizgi Film ve Animasyon </a:t>
                      </a:r>
                      <a:endParaRPr lang="tr-TR" dirty="0"/>
                    </a:p>
                  </a:txBody>
                  <a:tcPr/>
                </a:tc>
              </a:tr>
              <a:tr h="354143">
                <a:tc>
                  <a:txBody>
                    <a:bodyPr/>
                    <a:lstStyle/>
                    <a:p>
                      <a:r>
                        <a:rPr lang="tr-TR" dirty="0" smtClean="0"/>
                        <a:t>Halkla İlişkiler</a:t>
                      </a:r>
                      <a:endParaRPr lang="tr-TR" dirty="0"/>
                    </a:p>
                  </a:txBody>
                  <a:tcPr/>
                </a:tc>
              </a:tr>
              <a:tr h="354143">
                <a:tc>
                  <a:txBody>
                    <a:bodyPr/>
                    <a:lstStyle/>
                    <a:p>
                      <a:r>
                        <a:rPr lang="tr-TR" dirty="0" smtClean="0"/>
                        <a:t>İlahiyat </a:t>
                      </a:r>
                      <a:endParaRPr lang="tr-TR" dirty="0"/>
                    </a:p>
                  </a:txBody>
                  <a:tcPr/>
                </a:tc>
              </a:tr>
              <a:tr h="354143">
                <a:tc>
                  <a:txBody>
                    <a:bodyPr/>
                    <a:lstStyle/>
                    <a:p>
                      <a:r>
                        <a:rPr lang="tr-TR" dirty="0" smtClean="0"/>
                        <a:t>Okul Öncesi Öğretmenliği</a:t>
                      </a:r>
                      <a:endParaRPr lang="tr-TR" dirty="0"/>
                    </a:p>
                  </a:txBody>
                  <a:tcPr/>
                </a:tc>
              </a:tr>
              <a:tr h="354143">
                <a:tc>
                  <a:txBody>
                    <a:bodyPr/>
                    <a:lstStyle/>
                    <a:p>
                      <a:r>
                        <a:rPr lang="tr-TR" dirty="0" smtClean="0"/>
                        <a:t>Özel Eğitim Öğretmenliği</a:t>
                      </a:r>
                      <a:endParaRPr lang="tr-TR" dirty="0"/>
                    </a:p>
                  </a:txBody>
                  <a:tcPr/>
                </a:tc>
              </a:tr>
              <a:tr h="354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Radyo, Televizyon ve Sinema </a:t>
                      </a:r>
                    </a:p>
                  </a:txBody>
                  <a:tcPr/>
                </a:tc>
              </a:tr>
              <a:tr h="354143">
                <a:tc>
                  <a:txBody>
                    <a:bodyPr/>
                    <a:lstStyle/>
                    <a:p>
                      <a:r>
                        <a:rPr lang="tr-TR" dirty="0" smtClean="0"/>
                        <a:t>Rekreasyon Yönetimi </a:t>
                      </a:r>
                      <a:endParaRPr lang="tr-TR" dirty="0"/>
                    </a:p>
                  </a:txBody>
                  <a:tcPr/>
                </a:tc>
              </a:tr>
              <a:tr h="354143">
                <a:tc>
                  <a:txBody>
                    <a:bodyPr/>
                    <a:lstStyle/>
                    <a:p>
                      <a:r>
                        <a:rPr lang="tr-TR" dirty="0" smtClean="0"/>
                        <a:t>Sinema ve Televizyon</a:t>
                      </a:r>
                      <a:endParaRPr lang="tr-TR" dirty="0"/>
                    </a:p>
                  </a:txBody>
                  <a:tcPr/>
                </a:tc>
              </a:tr>
              <a:tr h="354143">
                <a:tc>
                  <a:txBody>
                    <a:bodyPr/>
                    <a:lstStyle/>
                    <a:p>
                      <a:r>
                        <a:rPr lang="tr-TR" dirty="0" smtClean="0"/>
                        <a:t>Sosyal Bilgiler Öğretmenliği </a:t>
                      </a:r>
                      <a:endParaRPr lang="tr-TR" dirty="0"/>
                    </a:p>
                  </a:txBody>
                  <a:tcPr/>
                </a:tc>
              </a:tr>
              <a:tr h="354143">
                <a:tc>
                  <a:txBody>
                    <a:bodyPr/>
                    <a:lstStyle/>
                    <a:p>
                      <a:r>
                        <a:rPr lang="tr-TR" dirty="0" smtClean="0"/>
                        <a:t>Türkçe Öğretmenliği</a:t>
                      </a:r>
                      <a:endParaRPr lang="tr-TR" dirty="0"/>
                    </a:p>
                  </a:txBody>
                  <a:tcPr/>
                </a:tc>
              </a:tr>
              <a:tr h="354143">
                <a:tc>
                  <a:txBody>
                    <a:bodyPr/>
                    <a:lstStyle/>
                    <a:p>
                      <a:r>
                        <a:rPr lang="tr-TR" dirty="0" smtClean="0"/>
                        <a:t>Tarih Öğretmenliği</a:t>
                      </a:r>
                      <a:endParaRPr lang="tr-TR" dirty="0"/>
                    </a:p>
                  </a:txBody>
                  <a:tcPr/>
                </a:tc>
              </a:tr>
              <a:tr h="354143">
                <a:tc>
                  <a:txBody>
                    <a:bodyPr/>
                    <a:lstStyle/>
                    <a:p>
                      <a:r>
                        <a:rPr lang="tr-TR" dirty="0" smtClean="0"/>
                        <a:t>Medya ve İletişim </a:t>
                      </a:r>
                      <a:endParaRPr lang="tr-TR" dirty="0"/>
                    </a:p>
                  </a:txBody>
                  <a:tcPr/>
                </a:tc>
              </a:tr>
              <a:tr h="354143">
                <a:tc>
                  <a:txBody>
                    <a:bodyPr/>
                    <a:lstStyle/>
                    <a:p>
                      <a:r>
                        <a:rPr lang="tr-TR" dirty="0" smtClean="0"/>
                        <a:t>İslam ve Din Bilimleri</a:t>
                      </a:r>
                      <a:endParaRPr lang="tr-TR" dirty="0"/>
                    </a:p>
                  </a:txBody>
                  <a:tcPr/>
                </a:tc>
              </a:tr>
              <a:tr h="354143">
                <a:tc>
                  <a:txBody>
                    <a:bodyPr/>
                    <a:lstStyle/>
                    <a:p>
                      <a:r>
                        <a:rPr lang="tr-TR" dirty="0" smtClean="0"/>
                        <a:t>Gastronomi ve Mutfak Sanatları</a:t>
                      </a:r>
                      <a:endParaRPr lang="tr-TR" dirty="0"/>
                    </a:p>
                  </a:txBody>
                  <a:tcPr/>
                </a:tc>
              </a:tr>
            </a:tbl>
          </a:graphicData>
        </a:graphic>
      </p:graphicFrame>
    </p:spTree>
    <p:extLst>
      <p:ext uri="{BB962C8B-B14F-4D97-AF65-F5344CB8AC3E}">
        <p14:creationId xmlns=""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4)">
                                      <p:cBhvr>
                                        <p:cTn id="7" dur="2000"/>
                                        <p:tgtEl>
                                          <p:spTgt spid="28"/>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38 Grup"/>
          <p:cNvGrpSpPr/>
          <p:nvPr/>
        </p:nvGrpSpPr>
        <p:grpSpPr>
          <a:xfrm>
            <a:off x="3725967" y="0"/>
            <a:ext cx="2288287" cy="3303692"/>
            <a:chOff x="3725967" y="0"/>
            <a:chExt cx="2288287" cy="3303692"/>
          </a:xfrm>
        </p:grpSpPr>
        <p:sp>
          <p:nvSpPr>
            <p:cNvPr id="16" name="Oval 15"/>
            <p:cNvSpPr/>
            <p:nvPr/>
          </p:nvSpPr>
          <p:spPr>
            <a:xfrm>
              <a:off x="3725967" y="0"/>
              <a:ext cx="2288285" cy="2331720"/>
            </a:xfrm>
            <a:prstGeom prst="ellipse">
              <a:avLst/>
            </a:prstGeom>
            <a:blipFill>
              <a:blip r:embed="rId2"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13" name="Rectangle 12"/>
            <p:cNvSpPr/>
            <p:nvPr/>
          </p:nvSpPr>
          <p:spPr>
            <a:xfrm>
              <a:off x="3725968" y="2283077"/>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350" dirty="0" smtClean="0"/>
            </a:p>
            <a:p>
              <a:pPr algn="ctr"/>
              <a:endParaRPr lang="tr-TR" sz="1350" dirty="0" smtClean="0"/>
            </a:p>
          </p:txBody>
        </p:sp>
        <p:sp>
          <p:nvSpPr>
            <p:cNvPr id="15" name="TextBox 14"/>
            <p:cNvSpPr txBox="1"/>
            <p:nvPr/>
          </p:nvSpPr>
          <p:spPr>
            <a:xfrm>
              <a:off x="3784484" y="2380362"/>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HUKUK</a:t>
              </a:r>
            </a:p>
            <a:p>
              <a:pPr algn="ctr"/>
              <a:r>
                <a:rPr lang="tr-TR" dirty="0" smtClean="0">
                  <a:solidFill>
                    <a:schemeClr val="bg1"/>
                  </a:solidFill>
                  <a:latin typeface="Arial Black" pitchFamily="34" charset="0"/>
                </a:rPr>
                <a:t>Eşit Ağırlık</a:t>
              </a:r>
            </a:p>
            <a:p>
              <a:pPr algn="ctr"/>
              <a:r>
                <a:rPr lang="tr-TR" dirty="0" smtClean="0">
                  <a:solidFill>
                    <a:schemeClr val="bg1"/>
                  </a:solidFill>
                  <a:latin typeface="Arial Black" pitchFamily="34" charset="0"/>
                </a:rPr>
                <a:t>125 bin</a:t>
              </a:r>
              <a:endParaRPr lang="en-US" dirty="0">
                <a:solidFill>
                  <a:schemeClr val="bg1"/>
                </a:solidFill>
                <a:latin typeface="Arial Black" pitchFamily="34" charset="0"/>
              </a:endParaRPr>
            </a:p>
          </p:txBody>
        </p:sp>
      </p:grpSp>
      <p:sp>
        <p:nvSpPr>
          <p:cNvPr id="28" name="27 Slayt Numarası Yer Tutucusu"/>
          <p:cNvSpPr>
            <a:spLocks noGrp="1"/>
          </p:cNvSpPr>
          <p:nvPr>
            <p:ph type="sldNum" sz="quarter" idx="12"/>
          </p:nvPr>
        </p:nvSpPr>
        <p:spPr/>
        <p:txBody>
          <a:bodyPr/>
          <a:lstStyle/>
          <a:p>
            <a:fld id="{2F0443AE-4F20-4B40-B91B-135E9B6A23DD}" type="slidenum">
              <a:rPr lang="en-US" smtClean="0"/>
              <a:pPr/>
              <a:t>17</a:t>
            </a:fld>
            <a:endParaRPr lang="en-US"/>
          </a:p>
        </p:txBody>
      </p:sp>
      <p:sp>
        <p:nvSpPr>
          <p:cNvPr id="34" name="33 Yuvarlatılmış Dikdörtgen"/>
          <p:cNvSpPr/>
          <p:nvPr/>
        </p:nvSpPr>
        <p:spPr>
          <a:xfrm>
            <a:off x="308342" y="1580530"/>
            <a:ext cx="3019647" cy="303027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tr-T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Bazı Bölümler İçin Uygulanan Sıralama</a:t>
            </a:r>
          </a:p>
          <a:p>
            <a:pPr algn="ctr"/>
            <a:r>
              <a:rPr lang="tr-TR" sz="3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Şartı</a:t>
            </a:r>
            <a:endParaRPr lang="tr-TR" sz="3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grpSp>
        <p:nvGrpSpPr>
          <p:cNvPr id="44" name="43 Grup"/>
          <p:cNvGrpSpPr/>
          <p:nvPr/>
        </p:nvGrpSpPr>
        <p:grpSpPr>
          <a:xfrm>
            <a:off x="6517759" y="0"/>
            <a:ext cx="2307265" cy="3289851"/>
            <a:chOff x="6517759" y="0"/>
            <a:chExt cx="2307265" cy="3289851"/>
          </a:xfrm>
        </p:grpSpPr>
        <p:sp>
          <p:nvSpPr>
            <p:cNvPr id="18" name="Rectangle 17"/>
            <p:cNvSpPr/>
            <p:nvPr/>
          </p:nvSpPr>
          <p:spPr>
            <a:xfrm>
              <a:off x="6517760" y="2302011"/>
              <a:ext cx="2307264" cy="98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39 Grup"/>
            <p:cNvGrpSpPr/>
            <p:nvPr/>
          </p:nvGrpSpPr>
          <p:grpSpPr>
            <a:xfrm>
              <a:off x="6517759" y="0"/>
              <a:ext cx="2307263" cy="3264706"/>
              <a:chOff x="6517759" y="0"/>
              <a:chExt cx="2307263" cy="3264706"/>
            </a:xfrm>
          </p:grpSpPr>
          <p:sp>
            <p:nvSpPr>
              <p:cNvPr id="21" name="Oval 20"/>
              <p:cNvSpPr/>
              <p:nvPr/>
            </p:nvSpPr>
            <p:spPr>
              <a:xfrm>
                <a:off x="6517759" y="0"/>
                <a:ext cx="2307263" cy="2351058"/>
              </a:xfrm>
              <a:prstGeom prst="ellipse">
                <a:avLst/>
              </a:prstGeom>
              <a:blipFill>
                <a:blip r:embed="rId3" cstate="print"/>
                <a:stretch>
                  <a:fillRect/>
                </a:stretch>
              </a:blip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5" name="TextBox 14"/>
              <p:cNvSpPr txBox="1"/>
              <p:nvPr/>
            </p:nvSpPr>
            <p:spPr>
              <a:xfrm>
                <a:off x="6616289" y="234137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TIP</a:t>
                </a:r>
              </a:p>
              <a:p>
                <a:pPr algn="ctr"/>
                <a:r>
                  <a:rPr lang="tr-TR" dirty="0" smtClean="0">
                    <a:solidFill>
                      <a:schemeClr val="bg1"/>
                    </a:solidFill>
                    <a:latin typeface="Arial Black" pitchFamily="34" charset="0"/>
                  </a:rPr>
                  <a:t>Sayısal</a:t>
                </a:r>
              </a:p>
              <a:p>
                <a:pPr algn="ctr"/>
                <a:r>
                  <a:rPr lang="tr-TR" dirty="0" smtClean="0">
                    <a:solidFill>
                      <a:schemeClr val="bg1"/>
                    </a:solidFill>
                    <a:latin typeface="Arial Black" pitchFamily="34" charset="0"/>
                  </a:rPr>
                  <a:t>50 bin</a:t>
                </a:r>
                <a:endParaRPr lang="en-US" dirty="0">
                  <a:solidFill>
                    <a:schemeClr val="bg1"/>
                  </a:solidFill>
                  <a:latin typeface="Arial Black" pitchFamily="34" charset="0"/>
                </a:endParaRPr>
              </a:p>
            </p:txBody>
          </p:sp>
        </p:grpSp>
      </p:grpSp>
      <p:grpSp>
        <p:nvGrpSpPr>
          <p:cNvPr id="42" name="41 Grup"/>
          <p:cNvGrpSpPr/>
          <p:nvPr/>
        </p:nvGrpSpPr>
        <p:grpSpPr>
          <a:xfrm>
            <a:off x="3664456" y="3393181"/>
            <a:ext cx="2288287" cy="3305324"/>
            <a:chOff x="3664456" y="3393181"/>
            <a:chExt cx="2288287" cy="3305324"/>
          </a:xfrm>
        </p:grpSpPr>
        <p:sp>
          <p:nvSpPr>
            <p:cNvPr id="26" name="Oval 25"/>
            <p:cNvSpPr/>
            <p:nvPr/>
          </p:nvSpPr>
          <p:spPr>
            <a:xfrm>
              <a:off x="3664456" y="3393181"/>
              <a:ext cx="2288285" cy="2331720"/>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923330"/>
            </a:xfrm>
            <a:prstGeom prst="rect">
              <a:avLst/>
            </a:prstGeom>
            <a:noFill/>
          </p:spPr>
          <p:txBody>
            <a:bodyPr wrap="square" rtlCol="0">
              <a:spAutoFit/>
            </a:bodyPr>
            <a:lstStyle/>
            <a:p>
              <a:pPr algn="ctr"/>
              <a:r>
                <a:rPr lang="tr-TR"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ECZACILIK</a:t>
              </a:r>
            </a:p>
            <a:p>
              <a:pPr algn="ctr"/>
              <a:r>
                <a:rPr lang="tr-TR" dirty="0" smtClean="0">
                  <a:solidFill>
                    <a:schemeClr val="bg1"/>
                  </a:solidFill>
                  <a:latin typeface="Arial Black" pitchFamily="34" charset="0"/>
                </a:rPr>
                <a:t>Sayısal</a:t>
              </a:r>
              <a:endParaRPr lang="tr-TR" dirty="0">
                <a:solidFill>
                  <a:schemeClr val="bg1"/>
                </a:solidFill>
                <a:latin typeface="Arial Black" pitchFamily="34" charset="0"/>
              </a:endParaRPr>
            </a:p>
            <a:p>
              <a:pPr algn="ctr"/>
              <a:r>
                <a:rPr lang="tr-TR" dirty="0" smtClean="0">
                  <a:solidFill>
                    <a:schemeClr val="bg1"/>
                  </a:solidFill>
                  <a:latin typeface="Arial Black" pitchFamily="34" charset="0"/>
                </a:rPr>
                <a:t>100 bin</a:t>
              </a:r>
              <a:endParaRPr lang="en-US" dirty="0">
                <a:solidFill>
                  <a:schemeClr val="bg1"/>
                </a:solidFill>
                <a:latin typeface="Arial Black" pitchFamily="34" charset="0"/>
              </a:endParaRPr>
            </a:p>
          </p:txBody>
        </p:sp>
      </p:grpSp>
      <p:grpSp>
        <p:nvGrpSpPr>
          <p:cNvPr id="45" name="44 Grup"/>
          <p:cNvGrpSpPr/>
          <p:nvPr/>
        </p:nvGrpSpPr>
        <p:grpSpPr>
          <a:xfrm>
            <a:off x="6517759" y="3444949"/>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dpi="0" rotWithShape="1">
              <a:blip r:embed="rId5" cstate="print">
                <a:extLst>
                  <a:ext uri="{28A0092B-C50C-407E-A947-70E740481C1C}">
                    <a14:useLocalDpi xmlns="" xmlns:a14="http://schemas.microsoft.com/office/drawing/2010/main" val="0"/>
                  </a:ext>
                </a:extLst>
              </a:blip>
              <a:srcRec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Arial Black" pitchFamily="34" charset="0"/>
                </a:rPr>
                <a:t>DİŞ HEKİMLİĞİ</a:t>
              </a:r>
            </a:p>
            <a:p>
              <a:pPr algn="ctr"/>
              <a:r>
                <a:rPr lang="tr-TR" dirty="0" smtClean="0">
                  <a:solidFill>
                    <a:schemeClr val="bg1"/>
                  </a:solidFill>
                  <a:latin typeface="Arial Black" pitchFamily="34" charset="0"/>
                </a:rPr>
                <a:t>Sayısal</a:t>
              </a:r>
            </a:p>
            <a:p>
              <a:pPr algn="ctr"/>
              <a:r>
                <a:rPr lang="tr-TR" dirty="0" smtClean="0">
                  <a:solidFill>
                    <a:schemeClr val="bg1"/>
                  </a:solidFill>
                  <a:latin typeface="Arial Black" pitchFamily="34" charset="0"/>
                </a:rPr>
                <a:t>80 bin</a:t>
              </a:r>
              <a:endParaRPr lang="en-US" dirty="0">
                <a:solidFill>
                  <a:schemeClr val="bg1"/>
                </a:solidFill>
                <a:latin typeface="Arial Black" pitchFamily="34" charset="0"/>
              </a:endParaRPr>
            </a:p>
          </p:txBody>
        </p:sp>
      </p:grpSp>
    </p:spTree>
    <p:extLst>
      <p:ext uri="{BB962C8B-B14F-4D97-AF65-F5344CB8AC3E}">
        <p14:creationId xmlns="" xmlns:p14="http://schemas.microsoft.com/office/powerpoint/2010/main" val="5343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 calcmode="lin" valueType="num">
                                      <p:cBhvr>
                                        <p:cTn id="14"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17" dur="1000" fill="hold"/>
                                        <p:tgtEl>
                                          <p:spTgt spid="39"/>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4"/>
                                        </p:tgtEl>
                                        <p:attrNameLst>
                                          <p:attrName>ppt_w</p:attrName>
                                        </p:attrNameLst>
                                      </p:cBhvr>
                                      <p:tavLst>
                                        <p:tav tm="0">
                                          <p:val>
                                            <p:strVal val="#ppt_w*.05"/>
                                          </p:val>
                                        </p:tav>
                                        <p:tav tm="100000">
                                          <p:val>
                                            <p:strVal val="#ppt_w"/>
                                          </p:val>
                                        </p:tav>
                                      </p:tavLst>
                                    </p:anim>
                                    <p:anim calcmode="lin" valueType="num">
                                      <p:cBhvr>
                                        <p:cTn id="29" dur="1000" fill="hold"/>
                                        <p:tgtEl>
                                          <p:spTgt spid="44"/>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4"/>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41" dur="1000" fill="hold"/>
                                        <p:tgtEl>
                                          <p:spTgt spid="4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53" dur="1000" fill="hold"/>
                                        <p:tgtEl>
                                          <p:spTgt spid="45"/>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Slayt Numarası Yer Tutucusu"/>
          <p:cNvSpPr>
            <a:spLocks noGrp="1"/>
          </p:cNvSpPr>
          <p:nvPr>
            <p:ph type="sldNum" sz="quarter" idx="12"/>
          </p:nvPr>
        </p:nvSpPr>
        <p:spPr/>
        <p:txBody>
          <a:bodyPr/>
          <a:lstStyle/>
          <a:p>
            <a:fld id="{2F0443AE-4F20-4B40-B91B-135E9B6A23DD}" type="slidenum">
              <a:rPr lang="en-US" smtClean="0"/>
              <a:pPr/>
              <a:t>18</a:t>
            </a:fld>
            <a:endParaRPr lang="en-US"/>
          </a:p>
        </p:txBody>
      </p:sp>
      <p:grpSp>
        <p:nvGrpSpPr>
          <p:cNvPr id="41" name="40 Grup"/>
          <p:cNvGrpSpPr/>
          <p:nvPr/>
        </p:nvGrpSpPr>
        <p:grpSpPr>
          <a:xfrm>
            <a:off x="427588" y="1307805"/>
            <a:ext cx="2294347" cy="3152078"/>
            <a:chOff x="470118" y="3541607"/>
            <a:chExt cx="2294347" cy="3152078"/>
          </a:xfrm>
        </p:grpSpPr>
        <p:sp>
          <p:nvSpPr>
            <p:cNvPr id="10" name="Oval 9"/>
            <p:cNvSpPr/>
            <p:nvPr/>
          </p:nvSpPr>
          <p:spPr>
            <a:xfrm>
              <a:off x="470118" y="3541607"/>
              <a:ext cx="2294345" cy="2214606"/>
            </a:xfrm>
            <a:prstGeom prst="ellipse">
              <a:avLst/>
            </a:prstGeom>
            <a:blipFill>
              <a:blip r:embed="rId2" cstate="print"/>
              <a:stretch>
                <a:fillRect/>
              </a:stretch>
            </a:blip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350"/>
            </a:p>
          </p:txBody>
        </p:sp>
        <p:sp>
          <p:nvSpPr>
            <p:cNvPr id="7" name="Rectangle 6"/>
            <p:cNvSpPr/>
            <p:nvPr/>
          </p:nvSpPr>
          <p:spPr>
            <a:xfrm>
              <a:off x="470119" y="5763178"/>
              <a:ext cx="2294346" cy="9305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TextBox 14"/>
            <p:cNvSpPr txBox="1"/>
            <p:nvPr/>
          </p:nvSpPr>
          <p:spPr>
            <a:xfrm>
              <a:off x="534465" y="5765059"/>
              <a:ext cx="2171255" cy="923330"/>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MÜHENDİSLİK</a:t>
              </a:r>
            </a:p>
            <a:p>
              <a:pPr algn="ctr"/>
              <a:r>
                <a:rPr lang="tr-TR" dirty="0" smtClean="0">
                  <a:solidFill>
                    <a:schemeClr val="bg1"/>
                  </a:solidFill>
                  <a:latin typeface="Arial Black" pitchFamily="34" charset="0"/>
                </a:rPr>
                <a:t>Sayısal</a:t>
              </a:r>
            </a:p>
            <a:p>
              <a:pPr algn="ctr"/>
              <a:r>
                <a:rPr lang="tr-TR" dirty="0" smtClean="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2" name="41 Grup"/>
          <p:cNvGrpSpPr/>
          <p:nvPr/>
        </p:nvGrpSpPr>
        <p:grpSpPr>
          <a:xfrm>
            <a:off x="3430539" y="1154559"/>
            <a:ext cx="2288287" cy="3305324"/>
            <a:chOff x="3664456" y="3393181"/>
            <a:chExt cx="2288287" cy="3305324"/>
          </a:xfrm>
        </p:grpSpPr>
        <p:sp>
          <p:nvSpPr>
            <p:cNvPr id="26" name="Oval 25"/>
            <p:cNvSpPr/>
            <p:nvPr/>
          </p:nvSpPr>
          <p:spPr>
            <a:xfrm>
              <a:off x="3664456" y="3393181"/>
              <a:ext cx="2288285" cy="2331720"/>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664457" y="5718790"/>
              <a:ext cx="2288286" cy="9797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14"/>
            <p:cNvSpPr txBox="1"/>
            <p:nvPr/>
          </p:nvSpPr>
          <p:spPr>
            <a:xfrm>
              <a:off x="3724232" y="5733162"/>
              <a:ext cx="2171255" cy="646331"/>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ÖĞRETMENLİK</a:t>
              </a:r>
            </a:p>
            <a:p>
              <a:pPr algn="ctr"/>
              <a:r>
                <a:rPr lang="tr-TR" dirty="0" smtClean="0">
                  <a:solidFill>
                    <a:schemeClr val="bg1"/>
                  </a:solidFill>
                  <a:latin typeface="Arial Black" pitchFamily="34" charset="0"/>
                </a:rPr>
                <a:t>300 bin</a:t>
              </a:r>
              <a:endParaRPr lang="en-US" dirty="0">
                <a:solidFill>
                  <a:schemeClr val="bg1"/>
                </a:solidFill>
                <a:latin typeface="Arial Black" pitchFamily="34" charset="0"/>
              </a:endParaRPr>
            </a:p>
          </p:txBody>
        </p:sp>
      </p:grpSp>
      <p:grpSp>
        <p:nvGrpSpPr>
          <p:cNvPr id="45" name="44 Grup"/>
          <p:cNvGrpSpPr/>
          <p:nvPr/>
        </p:nvGrpSpPr>
        <p:grpSpPr>
          <a:xfrm>
            <a:off x="6196265" y="1143926"/>
            <a:ext cx="2288287" cy="3315957"/>
            <a:chOff x="6632200" y="3375011"/>
            <a:chExt cx="2288287" cy="3315957"/>
          </a:xfrm>
        </p:grpSpPr>
        <p:sp>
          <p:nvSpPr>
            <p:cNvPr id="31" name="Rectangle 12"/>
            <p:cNvSpPr/>
            <p:nvPr/>
          </p:nvSpPr>
          <p:spPr>
            <a:xfrm>
              <a:off x="6632201" y="5711253"/>
              <a:ext cx="2288286" cy="9797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15"/>
            <p:cNvSpPr/>
            <p:nvPr/>
          </p:nvSpPr>
          <p:spPr>
            <a:xfrm>
              <a:off x="6632200" y="3375011"/>
              <a:ext cx="2288285" cy="2331721"/>
            </a:xfrm>
            <a:prstGeom prst="ellipse">
              <a:avLst/>
            </a:prstGeom>
            <a:blipFill>
              <a:blip r:embed="rId4" cstate="print"/>
              <a:stretch>
                <a:fillRect/>
              </a:stretch>
            </a:blip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350"/>
            </a:p>
          </p:txBody>
        </p:sp>
        <p:sp>
          <p:nvSpPr>
            <p:cNvPr id="38" name="TextBox 14"/>
            <p:cNvSpPr txBox="1"/>
            <p:nvPr/>
          </p:nvSpPr>
          <p:spPr>
            <a:xfrm>
              <a:off x="6701349" y="5669366"/>
              <a:ext cx="2171255" cy="923330"/>
            </a:xfrm>
            <a:prstGeom prst="rect">
              <a:avLst/>
            </a:prstGeom>
            <a:noFill/>
          </p:spPr>
          <p:txBody>
            <a:bodyPr wrap="square" rtlCol="0">
              <a:spAutoFit/>
            </a:bodyPr>
            <a:lstStyle/>
            <a:p>
              <a:pPr algn="ctr"/>
              <a:r>
                <a:rPr lang="tr-TR"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MİMARLIK</a:t>
              </a:r>
            </a:p>
            <a:p>
              <a:pPr algn="ctr"/>
              <a:r>
                <a:rPr lang="tr-TR" dirty="0" smtClean="0">
                  <a:solidFill>
                    <a:schemeClr val="bg1"/>
                  </a:solidFill>
                  <a:latin typeface="Arial Black" pitchFamily="34" charset="0"/>
                </a:rPr>
                <a:t>Sayısal</a:t>
              </a:r>
            </a:p>
            <a:p>
              <a:pPr algn="ctr"/>
              <a:r>
                <a:rPr lang="tr-TR" dirty="0" smtClean="0">
                  <a:solidFill>
                    <a:schemeClr val="bg1"/>
                  </a:solidFill>
                  <a:latin typeface="Arial Black" pitchFamily="34" charset="0"/>
                </a:rPr>
                <a:t>250 bin</a:t>
              </a:r>
              <a:endParaRPr lang="en-US" dirty="0">
                <a:solidFill>
                  <a:schemeClr val="bg1"/>
                </a:solidFill>
                <a:latin typeface="Arial Black" pitchFamily="34" charset="0"/>
              </a:endParaRPr>
            </a:p>
          </p:txBody>
        </p:sp>
      </p:grpSp>
    </p:spTree>
    <p:extLst>
      <p:ext uri="{BB962C8B-B14F-4D97-AF65-F5344CB8AC3E}">
        <p14:creationId xmlns="" xmlns:p14="http://schemas.microsoft.com/office/powerpoint/2010/main" val="27839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decel="50000" fill="hold">
                                          <p:stCondLst>
                                            <p:cond delay="0"/>
                                          </p:stCondLst>
                                        </p:cTn>
                                        <p:tgtEl>
                                          <p:spTgt spid="4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
                                        </p:tgtEl>
                                        <p:attrNameLst>
                                          <p:attrName>ppt_w</p:attrName>
                                        </p:attrNameLst>
                                      </p:cBhvr>
                                      <p:tavLst>
                                        <p:tav tm="0">
                                          <p:val>
                                            <p:strVal val="#ppt_w*.05"/>
                                          </p:val>
                                        </p:tav>
                                        <p:tav tm="100000">
                                          <p:val>
                                            <p:strVal val="#ppt_w"/>
                                          </p:val>
                                        </p:tav>
                                      </p:tavLst>
                                    </p:anim>
                                    <p:anim calcmode="lin" valueType="num">
                                      <p:cBhvr>
                                        <p:cTn id="10" dur="1000" fill="hold"/>
                                        <p:tgtEl>
                                          <p:spTgt spid="4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decel="50000" fill="hold">
                                          <p:stCondLst>
                                            <p:cond delay="0"/>
                                          </p:stCondLst>
                                        </p:cTn>
                                        <p:tgtEl>
                                          <p:spTgt spid="4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2"/>
                                        </p:tgtEl>
                                        <p:attrNameLst>
                                          <p:attrName>ppt_w</p:attrName>
                                        </p:attrNameLst>
                                      </p:cBhvr>
                                      <p:tavLst>
                                        <p:tav tm="0">
                                          <p:val>
                                            <p:strVal val="#ppt_w*.05"/>
                                          </p:val>
                                        </p:tav>
                                        <p:tav tm="100000">
                                          <p:val>
                                            <p:strVal val="#ppt_w"/>
                                          </p:val>
                                        </p:tav>
                                      </p:tavLst>
                                    </p:anim>
                                    <p:anim calcmode="lin" valueType="num">
                                      <p:cBhvr>
                                        <p:cTn id="22" dur="1000" fill="hold"/>
                                        <p:tgtEl>
                                          <p:spTgt spid="4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34" dur="1000" fill="hold"/>
                                        <p:tgtEl>
                                          <p:spTgt spid="4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0682" y="2035041"/>
            <a:ext cx="4380677" cy="3558326"/>
          </a:xfrm>
          <a:prstGeom prst="rect">
            <a:avLst/>
          </a:prstGeom>
        </p:spPr>
      </p:pic>
      <p:sp>
        <p:nvSpPr>
          <p:cNvPr id="24" name="Rectangle 23"/>
          <p:cNvSpPr/>
          <p:nvPr/>
        </p:nvSpPr>
        <p:spPr>
          <a:xfrm>
            <a:off x="297767" y="2165817"/>
            <a:ext cx="4191000" cy="235754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25 Slayt Numarası Yer Tutucusu"/>
          <p:cNvSpPr>
            <a:spLocks noGrp="1"/>
          </p:cNvSpPr>
          <p:nvPr>
            <p:ph type="sldNum" sz="quarter" idx="12"/>
          </p:nvPr>
        </p:nvSpPr>
        <p:spPr/>
        <p:txBody>
          <a:bodyPr/>
          <a:lstStyle/>
          <a:p>
            <a:fld id="{2F0443AE-4F20-4B40-B91B-135E9B6A23DD}" type="slidenum">
              <a:rPr lang="en-US" smtClean="0"/>
              <a:pPr/>
              <a:t>19</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OYP PUANI NASIL HESAPLANIR?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2025</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5" cstate="print"/>
          <a:srcRect/>
          <a:stretch>
            <a:fillRect/>
          </a:stretch>
        </p:blipFill>
        <p:spPr bwMode="auto">
          <a:xfrm>
            <a:off x="4688958" y="2073349"/>
            <a:ext cx="4316819" cy="2775098"/>
          </a:xfrm>
          <a:prstGeom prst="rect">
            <a:avLst/>
          </a:prstGeom>
          <a:noFill/>
          <a:ln w="9525">
            <a:noFill/>
            <a:miter lim="800000"/>
            <a:headEnd/>
            <a:tailEnd/>
          </a:ln>
        </p:spPr>
      </p:pic>
      <p:sp>
        <p:nvSpPr>
          <p:cNvPr id="11" name="10 Metin kutusu"/>
          <p:cNvSpPr txBox="1"/>
          <p:nvPr/>
        </p:nvSpPr>
        <p:spPr>
          <a:xfrm>
            <a:off x="3248166" y="5240740"/>
            <a:ext cx="5554639" cy="923330"/>
          </a:xfrm>
          <a:prstGeom prst="rect">
            <a:avLst/>
          </a:prstGeom>
          <a:noFill/>
        </p:spPr>
        <p:txBody>
          <a:bodyPr wrap="square" rtlCol="0">
            <a:spAutoFit/>
          </a:bodyPr>
          <a:lstStyle/>
          <a:p>
            <a:r>
              <a:rPr lang="tr-TR" dirty="0" smtClean="0">
                <a:solidFill>
                  <a:srgbClr val="C00000"/>
                </a:solidFill>
              </a:rPr>
              <a:t>NOT: </a:t>
            </a:r>
            <a:r>
              <a:rPr lang="tr-TR" dirty="0" smtClean="0"/>
              <a:t>Bu durumda diploma notu </a:t>
            </a:r>
            <a:r>
              <a:rPr lang="tr-TR" dirty="0" smtClean="0">
                <a:solidFill>
                  <a:srgbClr val="C00000"/>
                </a:solidFill>
              </a:rPr>
              <a:t>100</a:t>
            </a:r>
            <a:r>
              <a:rPr lang="tr-TR" dirty="0" smtClean="0"/>
              <a:t> olan bir bir öğrenci (100×5)× 0,12 ₌</a:t>
            </a:r>
            <a:r>
              <a:rPr lang="tr-TR" dirty="0" smtClean="0">
                <a:solidFill>
                  <a:srgbClr val="C00000"/>
                </a:solidFill>
              </a:rPr>
              <a:t>60 </a:t>
            </a:r>
            <a:r>
              <a:rPr lang="tr-TR" dirty="0" smtClean="0"/>
              <a:t>alarak  okuldan alabileceği en yüksek puanı almış olur.</a:t>
            </a:r>
            <a:endParaRPr lang="tr-TR" dirty="0"/>
          </a:p>
        </p:txBody>
      </p:sp>
    </p:spTree>
    <p:extLst>
      <p:ext uri="{BB962C8B-B14F-4D97-AF65-F5344CB8AC3E}">
        <p14:creationId xmlns="" xmlns:p14="http://schemas.microsoft.com/office/powerpoint/2010/main" val="328226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4)">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188961" y="2254330"/>
            <a:ext cx="8881715" cy="3014195"/>
          </a:xfrm>
        </p:spPr>
        <p:txBody>
          <a:bodyPr>
            <a:normAutofit fontScale="92500" lnSpcReduction="20000"/>
          </a:bodyPr>
          <a:lstStyle/>
          <a:p>
            <a:pPr algn="ctr"/>
            <a:r>
              <a:rPr lang="tr-TR" sz="3500" b="1" dirty="0"/>
              <a:t>SINAV BAŞVURU </a:t>
            </a:r>
            <a:r>
              <a:rPr lang="tr-TR" sz="3500" b="1" dirty="0" smtClean="0"/>
              <a:t>TARİHİ: </a:t>
            </a:r>
            <a:r>
              <a:rPr lang="tr-TR" sz="3600" dirty="0" smtClean="0"/>
              <a:t>1-26 Şubat 2024 </a:t>
            </a:r>
            <a:endParaRPr lang="tr-TR" sz="3500" b="1" dirty="0" smtClean="0"/>
          </a:p>
          <a:p>
            <a:pPr algn="ctr"/>
            <a:r>
              <a:rPr lang="tr-TR" sz="3500" b="1" dirty="0" smtClean="0"/>
              <a:t>GEÇ BAŞVURU TARİHİ: 5-7 MART</a:t>
            </a:r>
            <a:endParaRPr lang="tr-TR" sz="3500" b="1" dirty="0"/>
          </a:p>
          <a:p>
            <a:pPr algn="ctr"/>
            <a:r>
              <a:rPr lang="tr-TR" sz="3900" b="1" dirty="0"/>
              <a:t>SINAV ÜCRETİ </a:t>
            </a:r>
            <a:r>
              <a:rPr lang="tr-TR" sz="3900" b="1" dirty="0" smtClean="0"/>
              <a:t>:295 TL</a:t>
            </a:r>
            <a:endParaRPr lang="tr-TR" sz="3900" b="1" dirty="0"/>
          </a:p>
          <a:p>
            <a:pPr algn="ctr"/>
            <a:r>
              <a:rPr lang="tr-TR" sz="3500" b="1" dirty="0"/>
              <a:t>SINAV TARİHİ: </a:t>
            </a:r>
            <a:r>
              <a:rPr lang="tr-TR" sz="3500" b="1" dirty="0" smtClean="0"/>
              <a:t>8-9 </a:t>
            </a:r>
            <a:r>
              <a:rPr lang="tr-TR" sz="3500" b="1" dirty="0"/>
              <a:t>HAZİRAN</a:t>
            </a:r>
          </a:p>
          <a:p>
            <a:pPr algn="ctr"/>
            <a:r>
              <a:rPr lang="tr-TR" sz="3900" b="1" dirty="0"/>
              <a:t>SONUÇ AÇIKLAMA TARİHİ </a:t>
            </a:r>
            <a:r>
              <a:rPr lang="tr-TR" sz="3900" b="1" dirty="0" smtClean="0"/>
              <a:t>:17TEMMUZ </a:t>
            </a:r>
            <a:endParaRPr lang="tr-TR" sz="3900" b="1" dirty="0"/>
          </a:p>
          <a:p>
            <a:pPr algn="ctr"/>
            <a:r>
              <a:rPr lang="tr-TR" sz="3900" b="1" dirty="0"/>
              <a:t>TERCİH DÖNEMİ</a:t>
            </a:r>
            <a:r>
              <a:rPr lang="tr-TR" sz="3900" b="1" dirty="0" smtClean="0"/>
              <a:t>: 26 TEMMUZ-2 AĞUSTOS</a:t>
            </a:r>
            <a:endParaRPr lang="tr-TR" sz="3900" b="1" dirty="0"/>
          </a:p>
        </p:txBody>
      </p:sp>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3" name="object 32"/>
          <p:cNvSpPr/>
          <p:nvPr/>
        </p:nvSpPr>
        <p:spPr>
          <a:xfrm>
            <a:off x="0" y="130872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F2103"/>
          </a:solidFill>
        </p:spPr>
        <p:txBody>
          <a:bodyPr wrap="square" lIns="0" tIns="0" rIns="0" bIns="0" rtlCol="0"/>
          <a:lstStyle/>
          <a:p>
            <a:endParaRPr/>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2423886" y="896207"/>
            <a:ext cx="4920343" cy="584250"/>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r>
              <a:rPr lang="tr-TR" sz="3200" dirty="0" smtClean="0"/>
              <a:t>2024 TAKVİMİ</a:t>
            </a:r>
            <a:endParaRPr sz="3200"/>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0" y="700656"/>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667933" y="986058"/>
            <a:ext cx="1524723" cy="58595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910043" y="4523357"/>
            <a:ext cx="228600" cy="228600"/>
          </a:xfrm>
          <a:prstGeom prst="rect">
            <a:avLst/>
          </a:prstGeom>
        </p:spPr>
      </p:pic>
      <p:pic>
        <p:nvPicPr>
          <p:cNvPr id="23" name="Picture 2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0682" y="2035041"/>
            <a:ext cx="2793775" cy="3015930"/>
          </a:xfrm>
          <a:prstGeom prst="rect">
            <a:avLst/>
          </a:prstGeom>
        </p:spPr>
      </p:pic>
      <p:sp>
        <p:nvSpPr>
          <p:cNvPr id="26" name="25 Slayt Numarası Yer Tutucusu"/>
          <p:cNvSpPr>
            <a:spLocks noGrp="1"/>
          </p:cNvSpPr>
          <p:nvPr>
            <p:ph type="sldNum" sz="quarter" idx="12"/>
          </p:nvPr>
        </p:nvSpPr>
        <p:spPr/>
        <p:txBody>
          <a:bodyPr/>
          <a:lstStyle/>
          <a:p>
            <a:fld id="{2F0443AE-4F20-4B40-B91B-135E9B6A23DD}" type="slidenum">
              <a:rPr lang="en-US" smtClean="0"/>
              <a:pPr/>
              <a:t>20</a:t>
            </a:fld>
            <a:endParaRPr lang="en-US"/>
          </a:p>
        </p:txBody>
      </p:sp>
      <p:sp>
        <p:nvSpPr>
          <p:cNvPr id="28" name="27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29"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OYP PUANI NASIL HESAPLANIR?</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0"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2025</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10 Metin kutusu"/>
          <p:cNvSpPr txBox="1"/>
          <p:nvPr/>
        </p:nvSpPr>
        <p:spPr>
          <a:xfrm>
            <a:off x="420914" y="2656114"/>
            <a:ext cx="2423887" cy="646331"/>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dirty="0" smtClean="0"/>
              <a:t>EK PUAN NASIL HESAPLANIR</a:t>
            </a:r>
            <a:endParaRPr lang="tr-TR" dirty="0"/>
          </a:p>
        </p:txBody>
      </p:sp>
      <p:sp>
        <p:nvSpPr>
          <p:cNvPr id="12" name="11 Oval"/>
          <p:cNvSpPr/>
          <p:nvPr/>
        </p:nvSpPr>
        <p:spPr>
          <a:xfrm>
            <a:off x="3106057" y="1718752"/>
            <a:ext cx="6037943" cy="4594961"/>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2"/>
              </a:solidFill>
            </a:endParaRPr>
          </a:p>
        </p:txBody>
      </p:sp>
      <p:sp>
        <p:nvSpPr>
          <p:cNvPr id="13" name="12 Metin kutusu"/>
          <p:cNvSpPr txBox="1"/>
          <p:nvPr/>
        </p:nvSpPr>
        <p:spPr>
          <a:xfrm>
            <a:off x="3817257" y="2137498"/>
            <a:ext cx="4905829" cy="3693319"/>
          </a:xfrm>
          <a:prstGeom prst="rect">
            <a:avLst/>
          </a:prstGeom>
          <a:noFill/>
        </p:spPr>
        <p:txBody>
          <a:bodyPr wrap="square" rtlCol="0">
            <a:spAutoFit/>
          </a:bodyPr>
          <a:lstStyle/>
          <a:p>
            <a:r>
              <a:rPr lang="tr-TR" dirty="0" smtClean="0">
                <a:solidFill>
                  <a:srgbClr val="C00000"/>
                </a:solidFill>
              </a:rPr>
              <a:t>         EK PUAN </a:t>
            </a:r>
            <a:r>
              <a:rPr lang="tr-TR" dirty="0" smtClean="0"/>
              <a:t>OKULDAN ALDIĞIMIZ PUANIN </a:t>
            </a:r>
            <a:r>
              <a:rPr lang="tr-TR" dirty="0" smtClean="0">
                <a:solidFill>
                  <a:srgbClr val="C00000"/>
                </a:solidFill>
              </a:rPr>
              <a:t>YARISIDIR. </a:t>
            </a:r>
            <a:r>
              <a:rPr lang="tr-TR" dirty="0" smtClean="0"/>
              <a:t>AZ ÖNCEKİ ÖRNEKTEN YOLA ÇIKARAK DİPLOMA NOTU 80 OLAN BİR ÖĞRENCİ OKULDAN  48 PUAN ALIR.ÖN LİSANS PRORAMLARI İÇİNDE KENDİ ALANI İLE İLGİLİ BİR BÖLÜM SEÇMESİ HALİNDE DE EK PUAN OLARAK 48 ÷ 2₌24 PUAN ALIR.</a:t>
            </a:r>
          </a:p>
          <a:p>
            <a:endParaRPr lang="tr-TR" dirty="0" smtClean="0"/>
          </a:p>
          <a:p>
            <a:r>
              <a:rPr lang="tr-TR" dirty="0" smtClean="0"/>
              <a:t>        O HALDE </a:t>
            </a:r>
            <a:r>
              <a:rPr lang="tr-TR" dirty="0" smtClean="0">
                <a:solidFill>
                  <a:srgbClr val="C00000"/>
                </a:solidFill>
              </a:rPr>
              <a:t>DİPLOMA NOTU 10O </a:t>
            </a:r>
            <a:r>
              <a:rPr lang="tr-TR" dirty="0" smtClean="0"/>
              <a:t>OLAN BİR ÖĞRENCİ OKULDAN </a:t>
            </a:r>
            <a:r>
              <a:rPr lang="tr-TR" dirty="0" smtClean="0">
                <a:solidFill>
                  <a:srgbClr val="C00000"/>
                </a:solidFill>
              </a:rPr>
              <a:t>60 </a:t>
            </a:r>
            <a:r>
              <a:rPr lang="tr-TR" dirty="0" smtClean="0"/>
              <a:t>PUAN ALIR VE EK PUAN OLARAK DA 30 PUAN ALIR. BU DURUMDA BİR ÖĞRENCİNİN OKULDAN ALABİLECEĞİ </a:t>
            </a:r>
            <a:r>
              <a:rPr lang="tr-TR" dirty="0" smtClean="0">
                <a:solidFill>
                  <a:srgbClr val="C00000"/>
                </a:solidFill>
              </a:rPr>
              <a:t>EN YÜKSEK EK PUAN 30  </a:t>
            </a:r>
            <a:r>
              <a:rPr lang="tr-TR" dirty="0" smtClean="0"/>
              <a:t>PUANDIR.</a:t>
            </a:r>
            <a:endParaRPr lang="tr-TR" dirty="0"/>
          </a:p>
        </p:txBody>
      </p:sp>
    </p:spTree>
    <p:extLst>
      <p:ext uri="{BB962C8B-B14F-4D97-AF65-F5344CB8AC3E}">
        <p14:creationId xmlns="" xmlns:p14="http://schemas.microsoft.com/office/powerpoint/2010/main" val="3282261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2020 YKS Sonuç Belgesi Örnekleri - YouTub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
            <a:ext cx="9144000" cy="67457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8809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188913"/>
          <a:ext cx="8785225" cy="6323013"/>
        </p:xfrm>
        <a:graphic>
          <a:graphicData uri="http://schemas.openxmlformats.org/drawingml/2006/table">
            <a:tbl>
              <a:tblPr/>
              <a:tblGrid>
                <a:gridCol w="2259012"/>
                <a:gridCol w="2327275"/>
                <a:gridCol w="4198938"/>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Arka-Yüz Yazılım Geliştirme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sz="1400" dirty="0" smtClean="0"/>
                        <a:t>Bilgisayar Destekli Tasarım ve Animasyon TYT </a:t>
                      </a: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Bilgisayar Operatörlüğü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Bilgisayar Programcılığı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Bilgisayar Teknolojisi TYT </a:t>
                      </a:r>
                    </a:p>
                  </a:txBody>
                  <a:tcPr horzOverflow="overflow">
                    <a:lnL>
                      <a:noFill/>
                    </a:lnL>
                    <a:lnR>
                      <a:noFill/>
                    </a:lnR>
                    <a:lnT>
                      <a:noFill/>
                    </a:lnT>
                    <a:lnB>
                      <a:noFill/>
                    </a:lnB>
                    <a:lnTlToBr>
                      <a:noFill/>
                    </a:lnTlToBr>
                    <a:lnBlToTr>
                      <a:noFill/>
                    </a:lnBlToTr>
                    <a:noFill/>
                  </a:tcPr>
                </a:tc>
              </a:tr>
              <a:tr h="379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Bilişim Güvenliği Teknolojisi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Bulut Bilişim Operatörlüğü TYT </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Büyük Veri Analistliği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BİLİŞİM TEKNOLOJİLERİ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Çok Boyutlu Modelleme ve Animasyon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Dijital Fabrika Teknolojileri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İnternet ve Ağ Teknolojileri TYT </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Kurumsal Bilişim Uzmanlığı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Mobil Teknolojileri TYT </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Oyun Geliştirme ve Programlama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Ön-Yüz Yazılım Geliştirme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Robotik ve Yapay Zekâ TYT </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Sağlık Bilgi Sistemleri Teknikerliği TYT </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en-US" smtClean="0"/>
              <a:t>www.rehberlikservisim.com</a:t>
            </a:r>
            <a:endParaRPr lang="en-US"/>
          </a:p>
        </p:txBody>
      </p:sp>
      <p:sp>
        <p:nvSpPr>
          <p:cNvPr id="3" name="2 Slayt Numarası Yer Tutucusu"/>
          <p:cNvSpPr>
            <a:spLocks noGrp="1"/>
          </p:cNvSpPr>
          <p:nvPr>
            <p:ph type="sldNum" sz="quarter" idx="12"/>
          </p:nvPr>
        </p:nvSpPr>
        <p:spPr/>
        <p:txBody>
          <a:bodyPr/>
          <a:lstStyle/>
          <a:p>
            <a:fld id="{2F0443AE-4F20-4B40-B91B-135E9B6A23DD}" type="slidenum">
              <a:rPr lang="en-US" smtClean="0"/>
              <a:pPr/>
              <a:t>23</a:t>
            </a:fld>
            <a:endParaRPr lang="en-US"/>
          </a:p>
        </p:txBody>
      </p:sp>
      <p:sp>
        <p:nvSpPr>
          <p:cNvPr id="4" name="3 Dikdörtgen"/>
          <p:cNvSpPr/>
          <p:nvPr/>
        </p:nvSpPr>
        <p:spPr>
          <a:xfrm>
            <a:off x="232230" y="288114"/>
            <a:ext cx="8519884" cy="2031325"/>
          </a:xfrm>
          <a:prstGeom prst="rect">
            <a:avLst/>
          </a:prstGeom>
        </p:spPr>
        <p:txBody>
          <a:bodyPr wrap="square">
            <a:spAutoFit/>
          </a:bodyPr>
          <a:lstStyle/>
          <a:p>
            <a:r>
              <a:rPr lang="tr-TR" dirty="0" smtClean="0"/>
              <a:t> </a:t>
            </a:r>
            <a:endParaRPr lang="tr-TR" dirty="0" smtClean="0"/>
          </a:p>
          <a:p>
            <a:endParaRPr lang="tr-TR" dirty="0" smtClean="0"/>
          </a:p>
          <a:p>
            <a:endParaRPr lang="tr-TR" dirty="0" smtClean="0"/>
          </a:p>
          <a:p>
            <a:r>
              <a:rPr lang="tr-TR" dirty="0" smtClean="0"/>
              <a:t> </a:t>
            </a:r>
            <a:endParaRPr lang="tr-TR" dirty="0" smtClean="0"/>
          </a:p>
          <a:p>
            <a:r>
              <a:rPr lang="tr-TR" dirty="0" smtClean="0"/>
              <a:t> </a:t>
            </a:r>
            <a:endParaRPr lang="tr-TR" dirty="0" smtClean="0"/>
          </a:p>
          <a:p>
            <a:endParaRPr lang="tr-TR" dirty="0" smtClean="0"/>
          </a:p>
          <a:p>
            <a:endParaRPr lang="tr-TR" dirty="0"/>
          </a:p>
        </p:txBody>
      </p:sp>
      <p:graphicFrame>
        <p:nvGraphicFramePr>
          <p:cNvPr id="5" name="4 Tablo"/>
          <p:cNvGraphicFramePr>
            <a:graphicFrameLocks noGrp="1"/>
          </p:cNvGraphicFramePr>
          <p:nvPr/>
        </p:nvGraphicFramePr>
        <p:xfrm>
          <a:off x="0" y="182880"/>
          <a:ext cx="8659813" cy="6675120"/>
        </p:xfrm>
        <a:graphic>
          <a:graphicData uri="http://schemas.openxmlformats.org/drawingml/2006/table">
            <a:tbl>
              <a:tblPr/>
              <a:tblGrid>
                <a:gridCol w="1506653"/>
                <a:gridCol w="1552180"/>
                <a:gridCol w="2800490"/>
                <a:gridCol w="2800490"/>
              </a:tblGrid>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1"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25885">
                <a:tc>
                  <a:txBody>
                    <a:bodyPr/>
                    <a:lstStyle/>
                    <a:p>
                      <a:endParaRPr lang="tr-T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endParaRPr lang="tr-TR" dirty="0"/>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Sanal ve Artırılmış Gerçeklik TYT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425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Siber Güvenlik TYT</a:t>
                      </a:r>
                    </a:p>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425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Siber Güvenlik Analistliği ve Operatörlüğü TYT</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425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Web Tasarımı ve Kodlama TYT </a:t>
                      </a:r>
                    </a:p>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601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BİLİŞİM TEKNOLOJİLERİ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42588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tr-TR" sz="1400" dirty="0" smtClean="0"/>
                        <a:t>Yapay Zekâ Operatörlüğü TYT</a:t>
                      </a:r>
                    </a:p>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no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a:noFill/>
                    </a:lnB>
                    <a:lnTlToBr>
                      <a:noFill/>
                    </a:lnTlToBr>
                    <a:lnBlToTr>
                      <a:noFill/>
                    </a:lnBlToTr>
                    <a:solidFill>
                      <a:schemeClr val="accent2">
                        <a:alpha val="20000"/>
                      </a:schemeClr>
                    </a:solidFill>
                  </a:tcPr>
                </a:tc>
              </a:tr>
              <a:tr h="25052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4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tr-TR" sz="1400" dirty="0" smtClean="0"/>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468313" y="476250"/>
          <a:ext cx="8424862" cy="5937571"/>
        </p:xfrm>
        <a:graphic>
          <a:graphicData uri="http://schemas.openxmlformats.org/drawingml/2006/table">
            <a:tbl>
              <a:tblPr/>
              <a:tblGrid>
                <a:gridCol w="2181225"/>
                <a:gridCol w="1428750"/>
                <a:gridCol w="4814887"/>
              </a:tblGrid>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r>
                        <a:rPr lang="tr-TR" dirty="0" smtClean="0"/>
                        <a:t>Büro Yönetimi ve Yönetici Asistanlığı TYT</a:t>
                      </a:r>
                      <a:endParaRPr lang="tr-TR" dirty="0"/>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r>
                        <a:rPr lang="tr-TR" dirty="0" smtClean="0"/>
                        <a:t> Çağrı Merkezi Hizmetleri TYT </a:t>
                      </a:r>
                      <a:endParaRPr lang="tr-TR" dirty="0"/>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BÜRO YÖNETİMİ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noFill/>
                  </a:tcPr>
                </a:tc>
                <a:tc>
                  <a:txBody>
                    <a:bodyPr/>
                    <a:lstStyle/>
                    <a:p>
                      <a:r>
                        <a:rPr lang="tr-TR" dirty="0" smtClean="0"/>
                        <a:t>Kooperatifçilik TYT</a:t>
                      </a:r>
                      <a:endParaRPr lang="tr-TR" dirty="0"/>
                    </a:p>
                  </a:txBody>
                  <a:tcPr horzOverflow="overflow">
                    <a:lnL>
                      <a:noFill/>
                    </a:lnL>
                    <a:lnR>
                      <a:noFill/>
                    </a:lnR>
                    <a:lnT>
                      <a:noFill/>
                    </a:lnT>
                    <a:lnB>
                      <a:noFill/>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r>
                        <a:rPr lang="tr-TR" dirty="0" smtClean="0"/>
                        <a:t>Nüfus ve Vatandaşlık TYT</a:t>
                      </a:r>
                      <a:endParaRPr lang="tr-TR" dirty="0"/>
                    </a:p>
                  </a:txBody>
                  <a:tcPr horzOverflow="overflow">
                    <a:lnL>
                      <a:noFill/>
                    </a:lnL>
                    <a:lnR>
                      <a:noFill/>
                    </a:lnR>
                    <a:lnT>
                      <a:noFill/>
                    </a:lnT>
                    <a:lnB>
                      <a:noFill/>
                    </a:lnB>
                    <a:lnTlToBr>
                      <a:noFill/>
                    </a:lnTlToBr>
                    <a:lnBlToTr>
                      <a:noFill/>
                    </a:lnBlToTr>
                    <a:solidFill>
                      <a:schemeClr val="accent2">
                        <a:alpha val="20000"/>
                      </a:schemeClr>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r>
                        <a:rPr lang="tr-TR" dirty="0" smtClean="0"/>
                        <a:t>Sağlık Kurumları İşletmeciliği TYT</a:t>
                      </a:r>
                      <a:endParaRPr lang="tr-TR" dirty="0"/>
                    </a:p>
                  </a:txBody>
                  <a:tcPr horzOverflow="overflow">
                    <a:lnL>
                      <a:noFill/>
                    </a:lnL>
                    <a:lnR>
                      <a:noFill/>
                    </a:lnR>
                    <a:lnT>
                      <a:noFill/>
                    </a:lnT>
                    <a:lnB>
                      <a:noFill/>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r>
                        <a:rPr lang="tr-TR" dirty="0" smtClean="0"/>
                        <a:t>Sosyal Güvenlik TYT</a:t>
                      </a:r>
                      <a:endParaRPr lang="tr-TR" dirty="0"/>
                    </a:p>
                  </a:txBody>
                  <a:tcPr horzOverflow="overflow">
                    <a:lnL>
                      <a:noFill/>
                    </a:lnL>
                    <a:lnR>
                      <a:noFill/>
                    </a:lnR>
                    <a:lnT>
                      <a:noFill/>
                    </a:lnT>
                    <a:lnB>
                      <a:noFill/>
                    </a:lnB>
                    <a:lnTlToBr>
                      <a:noFill/>
                    </a:lnTlToBr>
                    <a:lnBlToTr>
                      <a:noFill/>
                    </a:lnBlToTr>
                    <a:solidFill>
                      <a:schemeClr val="accent2">
                        <a:alpha val="20000"/>
                      </a:schemeClr>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r>
                        <a:rPr lang="tr-TR" dirty="0" smtClean="0"/>
                        <a:t> Tıbbi Dokümantasyon ve Sekreterlik TYT</a:t>
                      </a:r>
                      <a:endParaRPr lang="tr-TR" dirty="0"/>
                    </a:p>
                  </a:txBody>
                  <a:tcPr horzOverflow="overflow">
                    <a:lnL>
                      <a:noFill/>
                    </a:lnL>
                    <a:lnR>
                      <a:noFill/>
                    </a:lnR>
                    <a:lnT>
                      <a:noFill/>
                    </a:lnT>
                    <a:lnB>
                      <a:noFill/>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r>
                        <a:rPr lang="tr-TR" dirty="0" smtClean="0"/>
                        <a:t>Tıbbi Tanıtım ve Pazarlama TYT</a:t>
                      </a:r>
                      <a:endParaRPr lang="tr-TR" dirty="0"/>
                    </a:p>
                  </a:txBody>
                  <a:tcPr horzOverflow="overflow">
                    <a:lnL>
                      <a:noFill/>
                    </a:lnL>
                    <a:lnR>
                      <a:noFill/>
                    </a:lnR>
                    <a:lnT>
                      <a:noFill/>
                    </a:lnT>
                    <a:lnB>
                      <a:noFill/>
                    </a:lnB>
                    <a:lnTlToBr>
                      <a:noFill/>
                    </a:lnTlToBr>
                    <a:lnBlToTr>
                      <a:noFill/>
                    </a:lnBlToTr>
                    <a:solidFill>
                      <a:schemeClr val="accent2">
                        <a:alpha val="20000"/>
                      </a:schemeClr>
                    </a:solidFill>
                  </a:tcPr>
                </a:tc>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t>Yerel Yönetimler TYT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t>İşletme Yönetimi TYT</a:t>
                      </a:r>
                      <a:endParaRPr kumimoji="0" lang="tr-TR"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t>İnsan Kaynakları Yönetimi TYT</a:t>
                      </a:r>
                    </a:p>
                    <a:p>
                      <a:pPr marL="0" marR="0" lvl="0" indent="0" algn="l" defTabSz="914400" rtl="0" eaLnBrk="1" fontAlgn="base" latinLnBrk="0" hangingPunct="1">
                        <a:lnSpc>
                          <a:spcPct val="100000"/>
                        </a:lnSpc>
                        <a:spcBef>
                          <a:spcPct val="0"/>
                        </a:spcBef>
                        <a:spcAft>
                          <a:spcPct val="0"/>
                        </a:spcAft>
                        <a:buClrTx/>
                        <a:buSzTx/>
                        <a:buFontTx/>
                        <a:buNone/>
                        <a:tabLst/>
                      </a:pPr>
                      <a:endParaRPr lang="tr-TR" dirty="0" smtClean="0"/>
                    </a:p>
                    <a:p>
                      <a:pPr marL="0" marR="0" lvl="0" indent="0" algn="l" defTabSz="914400" rtl="0" eaLnBrk="1" fontAlgn="base" latinLnBrk="0" hangingPunct="1">
                        <a:lnSpc>
                          <a:spcPct val="100000"/>
                        </a:lnSpc>
                        <a:spcBef>
                          <a:spcPct val="0"/>
                        </a:spcBef>
                        <a:spcAft>
                          <a:spcPct val="0"/>
                        </a:spcAft>
                        <a:buClrTx/>
                        <a:buSzTx/>
                        <a:buFontTx/>
                        <a:buNone/>
                        <a:tabLst/>
                      </a:pPr>
                      <a:r>
                        <a:rPr lang="tr-TR" dirty="0" smtClean="0"/>
                        <a:t>Emlak Yönetimi TYT</a:t>
                      </a:r>
                      <a:endParaRPr kumimoji="0" lang="tr-TR" sz="1800" b="0" i="0" u="none" strike="noStrike" cap="none" normalizeH="0" baseline="0" dirty="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188913"/>
          <a:ext cx="8496300" cy="6340481"/>
        </p:xfrm>
        <a:graphic>
          <a:graphicData uri="http://schemas.openxmlformats.org/drawingml/2006/table">
            <a:tbl>
              <a:tblPr/>
              <a:tblGrid>
                <a:gridCol w="2001837"/>
                <a:gridCol w="2668588"/>
                <a:gridCol w="3825875"/>
              </a:tblGrid>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Bankacılık ve Sigortacılık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Deniz Brokerliği TYT </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Deniz ve Liman İşletmeciliği TYT </a:t>
                      </a:r>
                    </a:p>
                  </a:txBody>
                  <a:tcP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Dış Ticaret TYT </a:t>
                      </a:r>
                    </a:p>
                  </a:txBody>
                  <a:tcPr horzOverflow="overflow">
                    <a:lnL>
                      <a:noFill/>
                    </a:lnL>
                    <a:lnR>
                      <a:noFill/>
                    </a:lnR>
                    <a:lnT>
                      <a:noFill/>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Emlak Yönetimi TYT</a:t>
                      </a:r>
                    </a:p>
                  </a:txBody>
                  <a:tcPr horzOverflow="overflow">
                    <a:lnL>
                      <a:noFill/>
                    </a:lnL>
                    <a:lnR>
                      <a:noFill/>
                    </a:lnR>
                    <a:lnT>
                      <a:noFill/>
                    </a:lnT>
                    <a:lnB>
                      <a:noFill/>
                    </a:lnB>
                    <a:lnTlToBr>
                      <a:noFill/>
                    </a:lnTlToBr>
                    <a:lnBlToTr>
                      <a:noFill/>
                    </a:lnBlToTr>
                    <a:noFill/>
                  </a:tcPr>
                </a:tc>
              </a:tr>
              <a:tr h="796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MUHASEBE VE FİNANSMAN</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Enerji Tesisleri İşletmeciliği TYT </a:t>
                      </a:r>
                    </a:p>
                  </a:txBody>
                  <a:tcPr horzOverflow="overflow">
                    <a:lnL>
                      <a:noFill/>
                    </a:lnL>
                    <a:lnR>
                      <a:noFill/>
                    </a:lnR>
                    <a:lnT>
                      <a:noFill/>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Hava Lojistiği TYT </a:t>
                      </a:r>
                    </a:p>
                  </a:txBody>
                  <a:tcP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İnsan Kaynakları Yönetimi TYT </a:t>
                      </a:r>
                    </a:p>
                  </a:txBody>
                  <a:tcPr horzOverflow="overflow">
                    <a:lnL>
                      <a:noFill/>
                    </a:lnL>
                    <a:lnR>
                      <a:noFill/>
                    </a:lnR>
                    <a:lnT>
                      <a:noFill/>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İşletme Yönetimi TYT </a:t>
                      </a:r>
                    </a:p>
                  </a:txBody>
                  <a:tcP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Kooperatifçilik TYT </a:t>
                      </a:r>
                    </a:p>
                  </a:txBody>
                  <a:tcPr horzOverflow="overflow">
                    <a:lnL>
                      <a:noFill/>
                    </a:lnL>
                    <a:lnR>
                      <a:noFill/>
                    </a:lnR>
                    <a:lnT>
                      <a:noFill/>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Lojistik TYT </a:t>
                      </a:r>
                    </a:p>
                  </a:txBody>
                  <a:tcPr horzOverflow="overflow">
                    <a:lnL>
                      <a:noFill/>
                    </a:lnL>
                    <a:lnR>
                      <a:noFill/>
                    </a:lnR>
                    <a:lnT>
                      <a:noFill/>
                    </a:lnT>
                    <a:lnB>
                      <a:noFill/>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Maliye TYT </a:t>
                      </a:r>
                    </a:p>
                  </a:txBody>
                  <a:tcPr horzOverflow="overflow">
                    <a:lnL>
                      <a:noFill/>
                    </a:lnL>
                    <a:lnR>
                      <a:noFill/>
                    </a:lnR>
                    <a:lnT>
                      <a:noFill/>
                    </a:lnT>
                    <a:lnB>
                      <a:noFill/>
                    </a:lnB>
                    <a:lnTlToBr>
                      <a:noFill/>
                    </a:lnTlToBr>
                    <a:lnBlToTr>
                      <a:noFill/>
                    </a:lnBlToTr>
                    <a:solidFill>
                      <a:schemeClr val="accent2">
                        <a:alpha val="20000"/>
                      </a:schemeClr>
                    </a:solidFill>
                  </a:tcPr>
                </a:tc>
              </a:tr>
              <a:tr h="461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Marina ve Yat İşletmeciliği TYT </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166688"/>
          <a:ext cx="8893175" cy="6690363"/>
        </p:xfrm>
        <a:graphic>
          <a:graphicData uri="http://schemas.openxmlformats.org/drawingml/2006/table">
            <a:tbl>
              <a:tblPr/>
              <a:tblGrid>
                <a:gridCol w="2051050"/>
                <a:gridCol w="1944688"/>
                <a:gridCol w="4897437"/>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Marka İletişimi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Menkul Kıymetler ve Sermaye Piyasası TYT</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Muhasebe ve Vergi Uygulamaları TYT</a:t>
                      </a:r>
                    </a:p>
                  </a:txBody>
                  <a:tcPr horzOverflow="overflow">
                    <a:lnL>
                      <a:noFill/>
                    </a:lnL>
                    <a:lnR>
                      <a:noFill/>
                    </a:lnR>
                    <a:lnT>
                      <a:noFill/>
                    </a:lnT>
                    <a:lnB>
                      <a:noFill/>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 Pazarlama TYT</a:t>
                      </a:r>
                    </a:p>
                  </a:txBody>
                  <a:tcPr horzOverflow="overflow">
                    <a:lnL>
                      <a:noFill/>
                    </a:lnL>
                    <a:lnR>
                      <a:noFill/>
                    </a:lnR>
                    <a:lnT>
                      <a:noFill/>
                    </a:lnT>
                    <a:lnB>
                      <a:noFill/>
                    </a:lnB>
                    <a:lnTlToBr>
                      <a:noFill/>
                    </a:lnTlToBr>
                    <a:lnBlToTr>
                      <a:noFill/>
                    </a:lnBlToTr>
                    <a:solidFill>
                      <a:schemeClr val="accent2">
                        <a:alpha val="20000"/>
                      </a:schemeClr>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Perakende Satış ve Mağaza Yönetimi TYT</a:t>
                      </a:r>
                    </a:p>
                  </a:txBody>
                  <a:tcP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Sağlık Kurumları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MUHASEBE VE FİNANSMAN</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Havacılık Kabin Hizmetleri TYT</a:t>
                      </a:r>
                    </a:p>
                  </a:txBody>
                  <a:tcP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 Ulaştırma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Sosyal Güvenlik TYT</a:t>
                      </a:r>
                    </a:p>
                  </a:txBody>
                  <a:tcPr horzOverflow="overflow">
                    <a:lnL>
                      <a:noFill/>
                    </a:lnL>
                    <a:lnR>
                      <a:noFill/>
                    </a:lnR>
                    <a:lnT>
                      <a:noFill/>
                    </a:lnT>
                    <a:lnB>
                      <a:noFill/>
                    </a:lnB>
                    <a:lnTlToBr>
                      <a:noFill/>
                    </a:lnTlToBr>
                    <a:lnBlToTr>
                      <a:noFill/>
                    </a:lnBlToTr>
                    <a:noFill/>
                  </a:tcPr>
                </a:tc>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Tarımsal İşletmecilik TYT</a:t>
                      </a:r>
                    </a:p>
                  </a:txBody>
                  <a:tcPr horzOverflow="overflow">
                    <a:lnL>
                      <a:noFill/>
                    </a:lnL>
                    <a:lnR>
                      <a:noFill/>
                    </a:lnR>
                    <a:lnT>
                      <a:noFill/>
                    </a:lnT>
                    <a:lnB>
                      <a:noFill/>
                    </a:lnB>
                    <a:lnTlToBr>
                      <a:noFill/>
                    </a:lnTlToBr>
                    <a:lnBlToTr>
                      <a:noFill/>
                    </a:lnBlToTr>
                    <a:solidFill>
                      <a:schemeClr val="accent2">
                        <a:alpha val="20000"/>
                      </a:schemeClr>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Otel İşletmeciliği TYT</a:t>
                      </a:r>
                    </a:p>
                  </a:txBody>
                  <a:tcPr horzOverflow="overflow">
                    <a:lnL>
                      <a:noFill/>
                    </a:lnL>
                    <a:lnR>
                      <a:noFill/>
                    </a:lnR>
                    <a:lnT>
                      <a:noFill/>
                    </a:lnT>
                    <a:lnB>
                      <a:noFill/>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Seyahat Hizmetleri TYT</a:t>
                      </a:r>
                    </a:p>
                  </a:txBody>
                  <a:tcPr horzOverflow="overflow">
                    <a:lnL>
                      <a:noFill/>
                    </a:lnL>
                    <a:lnR>
                      <a:noFill/>
                    </a:lnR>
                    <a:lnT>
                      <a:noFill/>
                    </a:lnT>
                    <a:lnB>
                      <a:noFill/>
                    </a:lnB>
                    <a:lnTlToBr>
                      <a:noFill/>
                    </a:lnTlToBr>
                    <a:lnBlToTr>
                      <a:noFill/>
                    </a:lnBlToTr>
                    <a:solidFill>
                      <a:schemeClr val="accent2">
                        <a:alpha val="20000"/>
                      </a:schemeClr>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Uçuş Harekat Yöneticiliği TYT</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333375"/>
          <a:ext cx="8496300" cy="6240463"/>
        </p:xfrm>
        <a:graphic>
          <a:graphicData uri="http://schemas.openxmlformats.org/drawingml/2006/table">
            <a:tbl>
              <a:tblPr/>
              <a:tblGrid>
                <a:gridCol w="2435225"/>
                <a:gridCol w="2168525"/>
                <a:gridCol w="3892550"/>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Bankacılık ve Sigortacılık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Kooperatifçilik TYT </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Çağrı Merkezi Hizmetleri TYT</a:t>
                      </a:r>
                    </a:p>
                  </a:txBody>
                  <a:tcPr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Deniz Brokerliği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 Deniz ve Liman İşletmeciliği TYT</a:t>
                      </a:r>
                    </a:p>
                  </a:txBody>
                  <a:tcPr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Dış Ticaret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Emlak Yönetimi TYT</a:t>
                      </a:r>
                    </a:p>
                  </a:txBody>
                  <a:tcPr horzOverflow="overflow">
                    <a:lnL>
                      <a:noFill/>
                    </a:lnL>
                    <a:lnR>
                      <a:noFill/>
                    </a:lnR>
                    <a:lnT>
                      <a:noFill/>
                    </a:lnT>
                    <a:lnB>
                      <a:noFill/>
                    </a:lnB>
                    <a:lnTlToBr>
                      <a:noFill/>
                    </a:lnTlToBr>
                    <a:lnBlToTr>
                      <a:noFill/>
                    </a:lnBlToTr>
                    <a:noFill/>
                  </a:tcPr>
                </a:tc>
              </a:tr>
              <a:tr h="684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PAZARLAMA VE PERAKENDE</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Enerji Tesisleri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E-Ticaret ve Pazarlama TYT</a:t>
                      </a:r>
                    </a:p>
                  </a:txBody>
                  <a:tcPr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Hava Lojistiği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İnsan Kaynakları Yönetimi TYT</a:t>
                      </a:r>
                    </a:p>
                  </a:txBody>
                  <a:tcPr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İşletme Yönetimi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Lojistik TYT</a:t>
                      </a:r>
                    </a:p>
                  </a:txBody>
                  <a:tcPr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Marina ve Yat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Marka İletişimi TYT</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1438" y="188913"/>
          <a:ext cx="9072562" cy="6316980"/>
        </p:xfrm>
        <a:graphic>
          <a:graphicData uri="http://schemas.openxmlformats.org/drawingml/2006/table">
            <a:tbl>
              <a:tblPr/>
              <a:tblGrid>
                <a:gridCol w="2232025"/>
                <a:gridCol w="1944687"/>
                <a:gridCol w="4895850"/>
              </a:tblGrid>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Menkul Kıymetler ve Sermaye Piyasası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Moda Yönetimi TYT</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Muhasebe ve Vergi Uygulamaları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Pazarlama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Perakende Satış ve Mağaza Yönetimi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Posta Hizmetleri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Reklamcılık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PAZARLAMA VE PERAKENDE</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 Sağlık Kurumları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Havacılık Kabin Hizmetleri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 Ulaştırma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Sosyal Güvenlik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Tarımsal İşletmecilik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Tıbbi Tanıtım ve Pazarlama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Otel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Seyahat Hizmetleri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 Uçuş Harekat Yöneticiliği TYT</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79388" y="260350"/>
          <a:ext cx="8785225" cy="6274435"/>
        </p:xfrm>
        <a:graphic>
          <a:graphicData uri="http://schemas.openxmlformats.org/drawingml/2006/table">
            <a:tbl>
              <a:tblPr/>
              <a:tblGrid>
                <a:gridCol w="2117725"/>
                <a:gridCol w="2327275"/>
                <a:gridCol w="4340225"/>
              </a:tblGrid>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Bankacılık ve Sigortacılık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 Deniz Brokerliği TYT</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Deniz ve Liman İşletmeciliği TYT</a:t>
                      </a:r>
                    </a:p>
                  </a:txBody>
                  <a:tcPr horzOverflow="overflow">
                    <a:lnL>
                      <a:noFill/>
                    </a:lnL>
                    <a:lnR>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Dış Ticaret TYT</a:t>
                      </a:r>
                    </a:p>
                  </a:txBody>
                  <a:tcPr horzOverflow="overflow">
                    <a:lnL>
                      <a:noFill/>
                    </a:lnL>
                    <a:lnR>
                      <a:noFill/>
                    </a:lnR>
                    <a:lnT>
                      <a:noFill/>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Emlak Yönetimi TYT</a:t>
                      </a:r>
                    </a:p>
                  </a:txBody>
                  <a:tcPr horzOverflow="overflow">
                    <a:lnL>
                      <a:noFill/>
                    </a:lnL>
                    <a:lnR>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Enerji Tesisleri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Hava Lojistiği TYT</a:t>
                      </a:r>
                    </a:p>
                  </a:txBody>
                  <a:tcPr horzOverflow="overflow">
                    <a:lnL>
                      <a:noFill/>
                    </a:lnL>
                    <a:lnR>
                      <a:noFill/>
                    </a:lnR>
                    <a:lnT>
                      <a:noFill/>
                    </a:lnT>
                    <a:lnB>
                      <a:noFill/>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ULAŞTIRMA HİZMETLERİ</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 TÜM DALLARI</a:t>
                      </a: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İnsan Kaynakları Yönetimi TYT</a:t>
                      </a:r>
                    </a:p>
                  </a:txBody>
                  <a:tcPr horzOverflow="overflow">
                    <a:lnL>
                      <a:noFill/>
                    </a:lnL>
                    <a:lnR>
                      <a:noFill/>
                    </a:lnR>
                    <a:lnT>
                      <a:noFill/>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İşletme Yönetimi TYT</a:t>
                      </a:r>
                    </a:p>
                  </a:txBody>
                  <a:tcPr horzOverflow="overflow">
                    <a:lnL>
                      <a:noFill/>
                    </a:lnL>
                    <a:lnR>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Kooperatifçilik TYT</a:t>
                      </a:r>
                    </a:p>
                  </a:txBody>
                  <a:tcPr horzOverflow="overflow">
                    <a:lnL>
                      <a:noFill/>
                    </a:lnL>
                    <a:lnR>
                      <a:noFill/>
                    </a:lnR>
                    <a:lnT>
                      <a:noFill/>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Kültürel Miras ve Turizm TYT</a:t>
                      </a:r>
                    </a:p>
                  </a:txBody>
                  <a:tcPr horzOverflow="overflow">
                    <a:lnL>
                      <a:noFill/>
                    </a:lnL>
                    <a:lnR>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Lojistik TYT</a:t>
                      </a:r>
                    </a:p>
                  </a:txBody>
                  <a:tcPr horzOverflow="overflow">
                    <a:lnL>
                      <a:noFill/>
                    </a:lnL>
                    <a:lnR>
                      <a:noFill/>
                    </a:lnR>
                    <a:lnT>
                      <a:noFill/>
                    </a:lnT>
                    <a:lnB>
                      <a:noFill/>
                    </a:lnB>
                    <a:lnTlToBr>
                      <a:noFill/>
                    </a:lnTlToBr>
                    <a:lnBlToTr>
                      <a:noFill/>
                    </a:lnBlToTr>
                    <a:solidFill>
                      <a:schemeClr val="accent2">
                        <a:alpha val="20000"/>
                      </a:schemeClr>
                    </a:solid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Marina ve Yat İşletmeciliği TYT</a:t>
                      </a:r>
                    </a:p>
                  </a:txBody>
                  <a:tcPr horzOverflow="overflow">
                    <a:lnL>
                      <a:noFill/>
                    </a:lnL>
                    <a:lnR>
                      <a:noFill/>
                    </a:lnR>
                    <a:lnT>
                      <a:noFill/>
                    </a:lnT>
                    <a:lnB>
                      <a:noFill/>
                    </a:lnB>
                    <a:lnTlToBr>
                      <a:noFill/>
                    </a:lnTlToBr>
                    <a:lnBlToTr>
                      <a:noFill/>
                    </a:lnBlToTr>
                    <a:noFill/>
                  </a:tcPr>
                </a:tc>
              </a:tr>
              <a:tr h="384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Marka İletişimi TYT</a:t>
                      </a:r>
                    </a:p>
                  </a:txBody>
                  <a:tcPr horzOverflow="overflow">
                    <a:lnL>
                      <a:noFill/>
                    </a:lnL>
                    <a:lnR>
                      <a:noFill/>
                    </a:lnR>
                    <a:lnT>
                      <a:noFill/>
                    </a:lnT>
                    <a:lnB>
                      <a:noFill/>
                    </a:lnB>
                    <a:lnTlToBr>
                      <a:noFill/>
                    </a:lnTlToBr>
                    <a:lnBlToTr>
                      <a:noFill/>
                    </a:lnBlToTr>
                    <a:solidFill>
                      <a:schemeClr val="accent2">
                        <a:alpha val="20000"/>
                      </a:schemeClr>
                    </a:solid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Menkul Kıymetler ve Sermaye Piyasası TYT</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827"/>
            <a:ext cx="4067502" cy="6857173"/>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350"/>
          </a:p>
        </p:txBody>
      </p:sp>
      <p:grpSp>
        <p:nvGrpSpPr>
          <p:cNvPr id="20" name="19 Grup"/>
          <p:cNvGrpSpPr/>
          <p:nvPr/>
        </p:nvGrpSpPr>
        <p:grpSpPr>
          <a:xfrm>
            <a:off x="4374829" y="2713700"/>
            <a:ext cx="2400300" cy="2400300"/>
            <a:chOff x="4374829" y="2713700"/>
            <a:chExt cx="2400300" cy="2400300"/>
          </a:xfrm>
        </p:grpSpPr>
        <p:sp>
          <p:nvSpPr>
            <p:cNvPr id="7" name="Oval 6"/>
            <p:cNvSpPr/>
            <p:nvPr/>
          </p:nvSpPr>
          <p:spPr>
            <a:xfrm>
              <a:off x="4374829" y="2713700"/>
              <a:ext cx="2400300" cy="2400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17 Grup"/>
            <p:cNvGrpSpPr/>
            <p:nvPr/>
          </p:nvGrpSpPr>
          <p:grpSpPr>
            <a:xfrm>
              <a:off x="4479391" y="3119447"/>
              <a:ext cx="1882460" cy="1517451"/>
              <a:chOff x="4479391" y="3119447"/>
              <a:chExt cx="1882460" cy="1517451"/>
            </a:xfrm>
          </p:grpSpPr>
          <p:sp>
            <p:nvSpPr>
              <p:cNvPr id="14" name="TextBox 13"/>
              <p:cNvSpPr txBox="1"/>
              <p:nvPr/>
            </p:nvSpPr>
            <p:spPr>
              <a:xfrm>
                <a:off x="4601631" y="3119447"/>
                <a:ext cx="1760220" cy="461665"/>
              </a:xfrm>
              <a:prstGeom prst="rect">
                <a:avLst/>
              </a:prstGeom>
              <a:noFill/>
            </p:spPr>
            <p:txBody>
              <a:bodyPr wrap="square" rtlCol="0">
                <a:spAutoFit/>
              </a:bodyPr>
              <a:lstStyle/>
              <a:p>
                <a:pPr algn="ctr"/>
                <a:r>
                  <a:rPr lang="tr-TR" sz="2400" dirty="0" smtClean="0">
                    <a:solidFill>
                      <a:schemeClr val="tx1">
                        <a:lumMod val="95000"/>
                        <a:lumOff val="5000"/>
                      </a:schemeClr>
                    </a:solidFill>
                    <a:latin typeface="Bebas Neue" panose="020B0606020202050201" pitchFamily="34" charset="0"/>
                  </a:rPr>
                  <a:t>2. OTURUM</a:t>
                </a:r>
                <a:endParaRPr lang="en-US" sz="2400" dirty="0">
                  <a:solidFill>
                    <a:schemeClr val="tx1">
                      <a:lumMod val="95000"/>
                      <a:lumOff val="5000"/>
                    </a:schemeClr>
                  </a:solidFill>
                  <a:latin typeface="Bebas Neue" panose="020B0606020202050201" pitchFamily="34" charset="0"/>
                </a:endParaRPr>
              </a:p>
            </p:txBody>
          </p:sp>
          <p:sp>
            <p:nvSpPr>
              <p:cNvPr id="11" name="Rectangle 8"/>
              <p:cNvSpPr/>
              <p:nvPr/>
            </p:nvSpPr>
            <p:spPr>
              <a:xfrm>
                <a:off x="4479391" y="3990567"/>
                <a:ext cx="1760220" cy="646331"/>
              </a:xfrm>
              <a:prstGeom prst="rect">
                <a:avLst/>
              </a:prstGeom>
            </p:spPr>
            <p:txBody>
              <a:bodyPr wrap="square">
                <a:spAutoFit/>
              </a:bodyPr>
              <a:lstStyle/>
              <a:p>
                <a:pPr algn="ctr"/>
                <a:r>
                  <a:rPr lang="tr-TR" b="1" dirty="0" smtClean="0">
                    <a:solidFill>
                      <a:schemeClr val="bg1"/>
                    </a:solidFill>
                  </a:rPr>
                  <a:t>ALAN YETERLİLİK TESTİ</a:t>
                </a:r>
                <a:endParaRPr lang="en-US" b="1" dirty="0">
                  <a:solidFill>
                    <a:schemeClr val="bg1"/>
                  </a:solidFill>
                </a:endParaRPr>
              </a:p>
            </p:txBody>
          </p:sp>
        </p:grpSp>
      </p:grpSp>
      <p:grpSp>
        <p:nvGrpSpPr>
          <p:cNvPr id="19" name="18 Grup"/>
          <p:cNvGrpSpPr/>
          <p:nvPr/>
        </p:nvGrpSpPr>
        <p:grpSpPr>
          <a:xfrm>
            <a:off x="6184123" y="3240339"/>
            <a:ext cx="2400300" cy="2400300"/>
            <a:chOff x="6184123" y="3240339"/>
            <a:chExt cx="2400300" cy="2400300"/>
          </a:xfrm>
        </p:grpSpPr>
        <p:sp>
          <p:nvSpPr>
            <p:cNvPr id="8" name="Oval 7"/>
            <p:cNvSpPr/>
            <p:nvPr/>
          </p:nvSpPr>
          <p:spPr>
            <a:xfrm>
              <a:off x="6184123" y="3240339"/>
              <a:ext cx="2400300" cy="24003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6561941" y="3546980"/>
              <a:ext cx="1760220" cy="1754326"/>
            </a:xfrm>
            <a:prstGeom prst="rect">
              <a:avLst/>
            </a:prstGeom>
            <a:noFill/>
          </p:spPr>
          <p:txBody>
            <a:bodyPr wrap="square" rtlCol="0">
              <a:spAutoFit/>
            </a:bodyPr>
            <a:lstStyle/>
            <a:p>
              <a:pPr algn="ctr"/>
              <a:endParaRPr lang="tr-TR" sz="2800" dirty="0" smtClean="0">
                <a:solidFill>
                  <a:schemeClr val="tx1">
                    <a:lumMod val="95000"/>
                    <a:lumOff val="5000"/>
                  </a:schemeClr>
                </a:solidFill>
                <a:latin typeface="Bebas Neue" panose="020B0606020202050201" pitchFamily="34" charset="0"/>
              </a:endParaRPr>
            </a:p>
            <a:p>
              <a:pPr algn="ctr"/>
              <a:r>
                <a:rPr lang="tr-TR" sz="2800" dirty="0" smtClean="0">
                  <a:solidFill>
                    <a:schemeClr val="tx1">
                      <a:lumMod val="95000"/>
                      <a:lumOff val="5000"/>
                    </a:schemeClr>
                  </a:solidFill>
                  <a:latin typeface="Bebas Neue" panose="020B0606020202050201" pitchFamily="34" charset="0"/>
                </a:rPr>
                <a:t>3.oturum</a:t>
              </a:r>
            </a:p>
            <a:p>
              <a:pPr algn="ctr"/>
              <a:endParaRPr lang="tr-TR" sz="3200" dirty="0" smtClean="0">
                <a:solidFill>
                  <a:schemeClr val="bg1"/>
                </a:solidFill>
                <a:latin typeface="Bebas Neue" panose="020B0606020202050201" pitchFamily="34" charset="0"/>
              </a:endParaRPr>
            </a:p>
            <a:p>
              <a:pPr algn="ctr"/>
              <a:r>
                <a:rPr lang="tr-TR" sz="2000" dirty="0" smtClean="0">
                  <a:solidFill>
                    <a:schemeClr val="bg1"/>
                  </a:solidFill>
                  <a:latin typeface="Bebas Neue" panose="020B0606020202050201" pitchFamily="34" charset="0"/>
                </a:rPr>
                <a:t>DİL SINAVI</a:t>
              </a:r>
              <a:endParaRPr lang="en-US" sz="2000" dirty="0">
                <a:solidFill>
                  <a:schemeClr val="bg1"/>
                </a:solidFill>
                <a:latin typeface="Bebas Neue" panose="020B0606020202050201" pitchFamily="34" charset="0"/>
              </a:endParaRPr>
            </a:p>
          </p:txBody>
        </p:sp>
      </p:grpSp>
      <p:grpSp>
        <p:nvGrpSpPr>
          <p:cNvPr id="17" name="16 Grup"/>
          <p:cNvGrpSpPr/>
          <p:nvPr/>
        </p:nvGrpSpPr>
        <p:grpSpPr>
          <a:xfrm>
            <a:off x="5799733" y="1426506"/>
            <a:ext cx="2400300" cy="2400300"/>
            <a:chOff x="5799733" y="1426506"/>
            <a:chExt cx="2400300" cy="2400300"/>
          </a:xfrm>
        </p:grpSpPr>
        <p:sp>
          <p:nvSpPr>
            <p:cNvPr id="6" name="Oval 5"/>
            <p:cNvSpPr/>
            <p:nvPr/>
          </p:nvSpPr>
          <p:spPr>
            <a:xfrm>
              <a:off x="5799733" y="1426506"/>
              <a:ext cx="2400300" cy="24003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6137025" y="2272086"/>
              <a:ext cx="1760220" cy="646331"/>
            </a:xfrm>
            <a:prstGeom prst="rect">
              <a:avLst/>
            </a:prstGeom>
          </p:spPr>
          <p:txBody>
            <a:bodyPr wrap="square">
              <a:spAutoFit/>
            </a:bodyPr>
            <a:lstStyle/>
            <a:p>
              <a:pPr algn="ctr"/>
              <a:r>
                <a:rPr lang="tr-TR" b="1" dirty="0" smtClean="0">
                  <a:solidFill>
                    <a:schemeClr val="bg1"/>
                  </a:solidFill>
                </a:rPr>
                <a:t>TEMEL YETERLİLİK TESTİ</a:t>
              </a:r>
              <a:endParaRPr lang="en-US" b="1" dirty="0">
                <a:solidFill>
                  <a:schemeClr val="bg1"/>
                </a:solidFill>
              </a:endParaRPr>
            </a:p>
          </p:txBody>
        </p:sp>
        <p:sp>
          <p:nvSpPr>
            <p:cNvPr id="10" name="TextBox 9"/>
            <p:cNvSpPr txBox="1"/>
            <p:nvPr/>
          </p:nvSpPr>
          <p:spPr>
            <a:xfrm>
              <a:off x="6066923" y="1783847"/>
              <a:ext cx="1760220" cy="461665"/>
            </a:xfrm>
            <a:prstGeom prst="rect">
              <a:avLst/>
            </a:prstGeom>
            <a:noFill/>
          </p:spPr>
          <p:txBody>
            <a:bodyPr wrap="square" rtlCol="0">
              <a:spAutoFit/>
            </a:bodyPr>
            <a:lstStyle/>
            <a:p>
              <a:pPr algn="ctr"/>
              <a:r>
                <a:rPr lang="tr-TR" sz="2400" dirty="0" smtClean="0">
                  <a:solidFill>
                    <a:schemeClr val="tx1">
                      <a:lumMod val="95000"/>
                      <a:lumOff val="5000"/>
                    </a:schemeClr>
                  </a:solidFill>
                  <a:latin typeface="Bebas Neue" panose="020B0606020202050201" pitchFamily="34" charset="0"/>
                </a:rPr>
                <a:t>1. oturum</a:t>
              </a:r>
              <a:endParaRPr lang="en-US" sz="2400" dirty="0">
                <a:solidFill>
                  <a:schemeClr val="tx1">
                    <a:lumMod val="95000"/>
                    <a:lumOff val="5000"/>
                  </a:schemeClr>
                </a:solidFill>
                <a:latin typeface="Bebas Neue" panose="020B0606020202050201" pitchFamily="34" charset="0"/>
              </a:endParaRPr>
            </a:p>
          </p:txBody>
        </p:sp>
      </p:grpSp>
      <p:sp>
        <p:nvSpPr>
          <p:cNvPr id="16" name="15 Metin kutusu"/>
          <p:cNvSpPr txBox="1"/>
          <p:nvPr/>
        </p:nvSpPr>
        <p:spPr>
          <a:xfrm>
            <a:off x="210207" y="2942897"/>
            <a:ext cx="3773214" cy="1846659"/>
          </a:xfrm>
          <a:prstGeom prst="rect">
            <a:avLst/>
          </a:prstGeom>
          <a:noFill/>
        </p:spPr>
        <p:txBody>
          <a:bodyPr wrap="square" rtlCol="0">
            <a:spAutoFit/>
          </a:bodyPr>
          <a:lstStyle/>
          <a:p>
            <a:r>
              <a:rPr lang="tr-TR" sz="2400" b="1" dirty="0" smtClean="0">
                <a:solidFill>
                  <a:schemeClr val="bg1"/>
                </a:solidFill>
              </a:rPr>
              <a:t>Yüksek Öğretim Kurumları Sınavı  </a:t>
            </a:r>
            <a:r>
              <a:rPr lang="tr-TR" sz="4800" b="1" dirty="0" smtClean="0">
                <a:solidFill>
                  <a:srgbClr val="FFFF00"/>
                </a:solidFill>
              </a:rPr>
              <a:t>3</a:t>
            </a:r>
            <a:r>
              <a:rPr lang="tr-TR" sz="4800" b="1" dirty="0" smtClean="0">
                <a:solidFill>
                  <a:schemeClr val="bg1"/>
                </a:solidFill>
              </a:rPr>
              <a:t> </a:t>
            </a:r>
            <a:r>
              <a:rPr lang="tr-TR" sz="2400" b="1" dirty="0" smtClean="0">
                <a:solidFill>
                  <a:schemeClr val="bg1"/>
                </a:solidFill>
              </a:rPr>
              <a:t>oturum </a:t>
            </a:r>
            <a:r>
              <a:rPr lang="tr-TR" sz="4800" b="1" dirty="0" smtClean="0">
                <a:solidFill>
                  <a:schemeClr val="bg1"/>
                </a:solidFill>
              </a:rPr>
              <a:t> </a:t>
            </a:r>
            <a:r>
              <a:rPr lang="tr-TR" sz="2400" b="1" dirty="0" smtClean="0">
                <a:solidFill>
                  <a:schemeClr val="bg1"/>
                </a:solidFill>
              </a:rPr>
              <a:t>olarak yapılacak.</a:t>
            </a:r>
          </a:p>
          <a:p>
            <a:endParaRPr lang="tr-TR" b="1" dirty="0">
              <a:solidFill>
                <a:schemeClr val="bg1"/>
              </a:solidFill>
            </a:endParaRPr>
          </a:p>
        </p:txBody>
      </p:sp>
      <p:sp>
        <p:nvSpPr>
          <p:cNvPr id="15" name="14 Slayt Numarası Yer Tutucusu"/>
          <p:cNvSpPr>
            <a:spLocks noGrp="1"/>
          </p:cNvSpPr>
          <p:nvPr>
            <p:ph type="sldNum" sz="quarter" idx="12"/>
          </p:nvPr>
        </p:nvSpPr>
        <p:spPr/>
        <p:txBody>
          <a:bodyPr/>
          <a:lstStyle/>
          <a:p>
            <a:fld id="{2F0443AE-4F20-4B40-B91B-135E9B6A23DD}" type="slidenum">
              <a:rPr lang="en-US" smtClean="0"/>
              <a:pPr/>
              <a:t>3</a:t>
            </a:fld>
            <a:endParaRPr lang="en-US"/>
          </a:p>
        </p:txBody>
      </p:sp>
    </p:spTree>
    <p:extLst>
      <p:ext uri="{BB962C8B-B14F-4D97-AF65-F5344CB8AC3E}">
        <p14:creationId xmlns="" xmlns:p14="http://schemas.microsoft.com/office/powerpoint/2010/main" val="5229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800" decel="100000"/>
                                        <p:tgtEl>
                                          <p:spTgt spid="20"/>
                                        </p:tgtEl>
                                      </p:cBhvr>
                                    </p:animEffect>
                                    <p:anim calcmode="lin" valueType="num">
                                      <p:cBhvr>
                                        <p:cTn id="17" dur="800" decel="100000" fill="hold"/>
                                        <p:tgtEl>
                                          <p:spTgt spid="20"/>
                                        </p:tgtEl>
                                        <p:attrNameLst>
                                          <p:attrName>style.rotation</p:attrName>
                                        </p:attrNameLst>
                                      </p:cBhvr>
                                      <p:tavLst>
                                        <p:tav tm="0">
                                          <p:val>
                                            <p:fltVal val="-90"/>
                                          </p:val>
                                        </p:tav>
                                        <p:tav tm="100000">
                                          <p:val>
                                            <p:fltVal val="0"/>
                                          </p:val>
                                        </p:tav>
                                      </p:tavLst>
                                    </p:anim>
                                    <p:anim calcmode="lin" valueType="num">
                                      <p:cBhvr>
                                        <p:cTn id="18" dur="800" decel="100000" fill="hold"/>
                                        <p:tgtEl>
                                          <p:spTgt spid="20"/>
                                        </p:tgtEl>
                                        <p:attrNameLst>
                                          <p:attrName>ppt_x</p:attrName>
                                        </p:attrNameLst>
                                      </p:cBhvr>
                                      <p:tavLst>
                                        <p:tav tm="0">
                                          <p:val>
                                            <p:strVal val="#ppt_x+0.4"/>
                                          </p:val>
                                        </p:tav>
                                        <p:tav tm="100000">
                                          <p:val>
                                            <p:strVal val="#ppt_x-0.05"/>
                                          </p:val>
                                        </p:tav>
                                      </p:tavLst>
                                    </p:anim>
                                    <p:anim calcmode="lin" valueType="num">
                                      <p:cBhvr>
                                        <p:cTn id="19" dur="800" decel="100000" fill="hold"/>
                                        <p:tgtEl>
                                          <p:spTgt spid="20"/>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800" decel="100000"/>
                                        <p:tgtEl>
                                          <p:spTgt spid="19"/>
                                        </p:tgtEl>
                                      </p:cBhvr>
                                    </p:animEffect>
                                    <p:anim calcmode="lin" valueType="num">
                                      <p:cBhvr>
                                        <p:cTn id="26" dur="800" decel="100000" fill="hold"/>
                                        <p:tgtEl>
                                          <p:spTgt spid="19"/>
                                        </p:tgtEl>
                                        <p:attrNameLst>
                                          <p:attrName>style.rotation</p:attrName>
                                        </p:attrNameLst>
                                      </p:cBhvr>
                                      <p:tavLst>
                                        <p:tav tm="0">
                                          <p:val>
                                            <p:fltVal val="-90"/>
                                          </p:val>
                                        </p:tav>
                                        <p:tav tm="100000">
                                          <p:val>
                                            <p:fltVal val="0"/>
                                          </p:val>
                                        </p:tav>
                                      </p:tavLst>
                                    </p:anim>
                                    <p:anim calcmode="lin" valueType="num">
                                      <p:cBhvr>
                                        <p:cTn id="27" dur="800" decel="100000" fill="hold"/>
                                        <p:tgtEl>
                                          <p:spTgt spid="19"/>
                                        </p:tgtEl>
                                        <p:attrNameLst>
                                          <p:attrName>ppt_x</p:attrName>
                                        </p:attrNameLst>
                                      </p:cBhvr>
                                      <p:tavLst>
                                        <p:tav tm="0">
                                          <p:val>
                                            <p:strVal val="#ppt_x+0.4"/>
                                          </p:val>
                                        </p:tav>
                                        <p:tav tm="100000">
                                          <p:val>
                                            <p:strVal val="#ppt_x-0.05"/>
                                          </p:val>
                                        </p:tav>
                                      </p:tavLst>
                                    </p:anim>
                                    <p:anim calcmode="lin" valueType="num">
                                      <p:cBhvr>
                                        <p:cTn id="28" dur="800" decel="100000" fill="hold"/>
                                        <p:tgtEl>
                                          <p:spTgt spid="19"/>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0" y="188913"/>
          <a:ext cx="8893175" cy="6206490"/>
        </p:xfrm>
        <a:graphic>
          <a:graphicData uri="http://schemas.openxmlformats.org/drawingml/2006/table">
            <a:tbl>
              <a:tblPr/>
              <a:tblGrid>
                <a:gridCol w="1944688"/>
                <a:gridCol w="2303462"/>
                <a:gridCol w="4645025"/>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Moda Yönetimi TYT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Muhasebe ve Vergi Uygulamaları TYT</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Otobüs Kaptanlığı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Pazarlama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Perakende Satış ve Mağaza Yönetimi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Posta Hizmetleri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Sağlık Kurumları İşletmeciliği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Havacılık Kabin Hizmetleri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ULAŞTIRMA HİZMETLERİ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ALANI VETÜM DALLARI</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Sivil Hava Ulaştırma İşletmeciliği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Sosyal Güvenlik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Tarımsal İşletmecilik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Turist Rehberliği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Animasyonu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Otel İşletmeciliği TYT</a:t>
                      </a:r>
                    </a:p>
                  </a:txBody>
                  <a:tcP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Turizm ve Seyahat Hizmetleri TYT</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endParaRP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ea typeface="Lucida Sans Unicode" pitchFamily="34" charset="0"/>
                          <a:cs typeface="Lucida Sans Unicode" pitchFamily="34" charset="0"/>
                        </a:rPr>
                        <a:t>Uçuş Harekat Yöneticiliği TYT</a:t>
                      </a:r>
                    </a:p>
                  </a:txBody>
                  <a:tcP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Metin Yer Tutucusu 2"/>
          <p:cNvSpPr>
            <a:spLocks noGrp="1"/>
          </p:cNvSpPr>
          <p:nvPr>
            <p:ph type="body" idx="1"/>
          </p:nvPr>
        </p:nvSpPr>
        <p:spPr>
          <a:xfrm>
            <a:off x="262285" y="2588159"/>
            <a:ext cx="8881715" cy="3014195"/>
          </a:xfrm>
        </p:spPr>
        <p:txBody>
          <a:bodyPr>
            <a:normAutofit/>
          </a:bodyPr>
          <a:lstStyle/>
          <a:p>
            <a:pPr algn="ctr"/>
            <a:r>
              <a:rPr lang="tr-TR" sz="3500" b="1" dirty="0"/>
              <a:t>SINAV BAŞVURU </a:t>
            </a:r>
            <a:r>
              <a:rPr lang="tr-TR" sz="3500" b="1" dirty="0" smtClean="0"/>
              <a:t>TARİHİ: 3-30 OCAK</a:t>
            </a:r>
          </a:p>
          <a:p>
            <a:pPr algn="ctr"/>
            <a:r>
              <a:rPr lang="tr-TR" sz="3500" b="1" dirty="0" smtClean="0"/>
              <a:t>GEÇ BAŞVURU TARİHİ: 7 ŞUBAT</a:t>
            </a:r>
            <a:endParaRPr lang="tr-TR" sz="3500" b="1" dirty="0"/>
          </a:p>
          <a:p>
            <a:pPr algn="ctr"/>
            <a:r>
              <a:rPr lang="tr-TR" sz="3900" b="1" dirty="0"/>
              <a:t>SINAV ÜCRETİ : </a:t>
            </a:r>
            <a:r>
              <a:rPr lang="tr-TR" sz="3900" b="1" dirty="0" smtClean="0"/>
              <a:t>295 TL</a:t>
            </a:r>
            <a:endParaRPr lang="tr-TR" sz="3900" b="1" dirty="0"/>
          </a:p>
          <a:p>
            <a:pPr algn="ctr"/>
            <a:r>
              <a:rPr lang="tr-TR" sz="3500" b="1" dirty="0"/>
              <a:t>SINAV TARİHİ: </a:t>
            </a:r>
            <a:r>
              <a:rPr lang="tr-TR" sz="3600" dirty="0" smtClean="0"/>
              <a:t>3 Mart 2024</a:t>
            </a:r>
            <a:endParaRPr lang="tr-TR" sz="3500" b="1" dirty="0"/>
          </a:p>
        </p:txBody>
      </p:sp>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3" name="object 32"/>
          <p:cNvSpPr/>
          <p:nvPr/>
        </p:nvSpPr>
        <p:spPr>
          <a:xfrm>
            <a:off x="543" y="170060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F2103"/>
          </a:solidFill>
        </p:spPr>
        <p:txBody>
          <a:bodyPr wrap="square" lIns="0" tIns="0" rIns="0" bIns="0" rtlCol="0"/>
          <a:lstStyle/>
          <a:p>
            <a:r>
              <a:rPr lang="tr-TR" sz="3600" b="1" dirty="0" smtClean="0"/>
              <a:t>MSÜ SINAV </a:t>
            </a:r>
            <a:r>
              <a:rPr lang="tr-TR" sz="3600" b="1" dirty="0" smtClean="0"/>
              <a:t>TARİHLERİ 2024</a:t>
            </a:r>
            <a:endParaRPr sz="3600" b="1"/>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543" y="1295741"/>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543" y="1295741"/>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
        <p:nvSpPr>
          <p:cNvPr id="90" name="89 Dikdörtgen"/>
          <p:cNvSpPr/>
          <p:nvPr/>
        </p:nvSpPr>
        <p:spPr>
          <a:xfrm>
            <a:off x="290285" y="2328706"/>
            <a:ext cx="8490857" cy="1200329"/>
          </a:xfrm>
          <a:prstGeom prst="rect">
            <a:avLst/>
          </a:prstGeom>
        </p:spPr>
        <p:txBody>
          <a:bodyPr wrap="square">
            <a:spAutoFit/>
          </a:bodyPr>
          <a:lstStyle/>
          <a:p>
            <a:r>
              <a:rPr lang="tr-TR" sz="2400" b="1" dirty="0" smtClean="0"/>
              <a:t>Harp Okullarına (HO) </a:t>
            </a:r>
            <a:r>
              <a:rPr lang="tr-TR" sz="2400" dirty="0" smtClean="0"/>
              <a:t>kadın ve erkek, </a:t>
            </a:r>
          </a:p>
          <a:p>
            <a:r>
              <a:rPr lang="tr-TR" sz="2400" b="1" dirty="0" smtClean="0"/>
              <a:t>Astsubay Meslek Yüksekokullarına (</a:t>
            </a:r>
            <a:r>
              <a:rPr lang="tr-TR" sz="2400" b="1" dirty="0" err="1" smtClean="0"/>
              <a:t>Asb</a:t>
            </a:r>
            <a:r>
              <a:rPr lang="tr-TR" sz="2400" b="1" dirty="0" smtClean="0"/>
              <a:t>. MYO) </a:t>
            </a:r>
            <a:r>
              <a:rPr lang="tr-TR" sz="2400" dirty="0" smtClean="0"/>
              <a:t>sadece erkek öğrenci alınacaktır</a:t>
            </a:r>
            <a:r>
              <a:rPr lang="tr-TR" dirty="0" smtClean="0"/>
              <a:t>.</a:t>
            </a:r>
            <a:endParaRPr lang="tr-TR" dirty="0"/>
          </a:p>
        </p:txBody>
      </p:sp>
      <p:sp>
        <p:nvSpPr>
          <p:cNvPr id="91" name="90 Dikdörtgen"/>
          <p:cNvSpPr/>
          <p:nvPr/>
        </p:nvSpPr>
        <p:spPr>
          <a:xfrm>
            <a:off x="304799" y="3966367"/>
            <a:ext cx="8157030" cy="2308324"/>
          </a:xfrm>
          <a:prstGeom prst="rect">
            <a:avLst/>
          </a:prstGeom>
        </p:spPr>
        <p:txBody>
          <a:bodyPr wrap="square">
            <a:spAutoFit/>
          </a:bodyPr>
          <a:lstStyle/>
          <a:p>
            <a:r>
              <a:rPr lang="tr-TR" sz="2400" b="1" dirty="0" smtClean="0"/>
              <a:t>NOT: </a:t>
            </a:r>
            <a:r>
              <a:rPr lang="tr-TR" sz="2400" dirty="0" smtClean="0"/>
              <a:t>Erkek Askeri Öğrenci adayları için asgari boy sınırı 165 cm; </a:t>
            </a:r>
          </a:p>
          <a:p>
            <a:r>
              <a:rPr lang="tr-TR" sz="2400" dirty="0" smtClean="0"/>
              <a:t>Kadın Askeri Öğrenci adayları için asgari boy sınırı 160 cm olarak uygulanacaktır. Boy sınırının altında kalan adayların fiziki değerlendirme (2. Seçim Aşamaları) aşamasında adaylıkları sonlandırılacaktır.  Hava Harp Okulu adayları için uygulanacak boy-kilo sınırları 165 cm-190 cm (dâhil) arasında olacaktır.</a:t>
            </a:r>
            <a:endParaRPr lang="tr-TR" sz="2400" dirty="0"/>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543" y="1295741"/>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
        <p:nvSpPr>
          <p:cNvPr id="95" name="94 Dikdörtgen"/>
          <p:cNvSpPr/>
          <p:nvPr/>
        </p:nvSpPr>
        <p:spPr>
          <a:xfrm>
            <a:off x="406400" y="1836954"/>
            <a:ext cx="7184571" cy="4616648"/>
          </a:xfrm>
          <a:prstGeom prst="rect">
            <a:avLst/>
          </a:prstGeom>
        </p:spPr>
        <p:txBody>
          <a:bodyPr wrap="square" numCol="1">
            <a:spAutoFit/>
          </a:bodyPr>
          <a:lstStyle/>
          <a:p>
            <a:pPr algn="just"/>
            <a:r>
              <a:rPr lang="tr-TR" sz="2400" b="1" dirty="0" smtClean="0"/>
              <a:t>2’nci Seçim Aşamalarına Çağrı Puan Türü </a:t>
            </a:r>
          </a:p>
          <a:p>
            <a:pPr algn="just"/>
            <a:r>
              <a:rPr lang="tr-TR" b="1" dirty="0" smtClean="0"/>
              <a:t>KHO                              </a:t>
            </a:r>
            <a:r>
              <a:rPr lang="tr-TR" dirty="0" smtClean="0"/>
              <a:t>MSÜ Sayısal Puanı </a:t>
            </a:r>
          </a:p>
          <a:p>
            <a:pPr algn="just"/>
            <a:r>
              <a:rPr lang="tr-TR" dirty="0" smtClean="0"/>
              <a:t>                                      MSÜ Eşit Ağırlık Puanı </a:t>
            </a:r>
          </a:p>
          <a:p>
            <a:pPr algn="just"/>
            <a:r>
              <a:rPr lang="tr-TR" dirty="0" smtClean="0"/>
              <a:t>                                      MSÜ Sözel Puanı</a:t>
            </a:r>
          </a:p>
          <a:p>
            <a:pPr algn="just"/>
            <a:r>
              <a:rPr lang="tr-TR" dirty="0" smtClean="0"/>
              <a:t> </a:t>
            </a:r>
            <a:r>
              <a:rPr lang="tr-TR" b="1" dirty="0" smtClean="0"/>
              <a:t>DHO                             </a:t>
            </a:r>
            <a:r>
              <a:rPr lang="tr-TR" dirty="0" smtClean="0"/>
              <a:t>MSÜ Sayısal Puanı</a:t>
            </a:r>
          </a:p>
          <a:p>
            <a:pPr algn="just"/>
            <a:r>
              <a:rPr lang="tr-TR" dirty="0" smtClean="0"/>
              <a:t> </a:t>
            </a:r>
            <a:r>
              <a:rPr lang="tr-TR" b="1" dirty="0" smtClean="0"/>
              <a:t>HHO                             </a:t>
            </a:r>
            <a:r>
              <a:rPr lang="tr-TR" dirty="0" smtClean="0"/>
              <a:t>MSÜ Sayısal Puanı </a:t>
            </a:r>
          </a:p>
          <a:p>
            <a:pPr algn="just"/>
            <a:r>
              <a:rPr lang="tr-TR" b="1" dirty="0" smtClean="0"/>
              <a:t>Kara </a:t>
            </a:r>
            <a:r>
              <a:rPr lang="tr-TR" b="1" dirty="0" err="1" smtClean="0"/>
              <a:t>Asb</a:t>
            </a:r>
            <a:r>
              <a:rPr lang="tr-TR" b="1" dirty="0" smtClean="0"/>
              <a:t>.MYO             </a:t>
            </a:r>
            <a:r>
              <a:rPr lang="tr-TR" dirty="0" smtClean="0"/>
              <a:t>MSÜ Sayısal Puanı </a:t>
            </a:r>
          </a:p>
          <a:p>
            <a:pPr algn="just"/>
            <a:r>
              <a:rPr lang="tr-TR" dirty="0" smtClean="0"/>
              <a:t>                                       MSÜ Eşit Ağırlık Puanı</a:t>
            </a:r>
          </a:p>
          <a:p>
            <a:pPr algn="just"/>
            <a:r>
              <a:rPr lang="tr-TR" dirty="0" smtClean="0"/>
              <a:t>                                       MSÜ Genel Puanı </a:t>
            </a:r>
          </a:p>
          <a:p>
            <a:pPr algn="just"/>
            <a:r>
              <a:rPr lang="tr-TR" b="1" dirty="0" smtClean="0"/>
              <a:t>Deniz </a:t>
            </a:r>
            <a:r>
              <a:rPr lang="tr-TR" b="1" dirty="0" err="1" smtClean="0"/>
              <a:t>Asb</a:t>
            </a:r>
            <a:r>
              <a:rPr lang="tr-TR" b="1" dirty="0" smtClean="0"/>
              <a:t>.MYO             </a:t>
            </a:r>
            <a:r>
              <a:rPr lang="tr-TR" dirty="0" smtClean="0"/>
              <a:t>MSÜ Sayısal Puanı </a:t>
            </a:r>
          </a:p>
          <a:p>
            <a:pPr algn="just"/>
            <a:r>
              <a:rPr lang="tr-TR" dirty="0" smtClean="0"/>
              <a:t>                                       MSÜ Eşit Ağırlık Puanı </a:t>
            </a:r>
          </a:p>
          <a:p>
            <a:pPr algn="just"/>
            <a:r>
              <a:rPr lang="tr-TR" dirty="0" smtClean="0"/>
              <a:t>                                       MSÜ Genel Puanı</a:t>
            </a:r>
          </a:p>
          <a:p>
            <a:pPr algn="just"/>
            <a:r>
              <a:rPr lang="tr-TR" dirty="0" smtClean="0"/>
              <a:t> </a:t>
            </a:r>
            <a:r>
              <a:rPr lang="tr-TR" b="1" dirty="0" smtClean="0"/>
              <a:t>Hava </a:t>
            </a:r>
            <a:r>
              <a:rPr lang="tr-TR" b="1" dirty="0" err="1" smtClean="0"/>
              <a:t>Asb</a:t>
            </a:r>
            <a:r>
              <a:rPr lang="tr-TR" b="1" dirty="0" smtClean="0"/>
              <a:t>.MYO         </a:t>
            </a:r>
            <a:r>
              <a:rPr lang="tr-TR" dirty="0" smtClean="0"/>
              <a:t>  MSÜ Sayısal Puanı </a:t>
            </a:r>
          </a:p>
          <a:p>
            <a:pPr algn="just"/>
            <a:r>
              <a:rPr lang="tr-TR" dirty="0" smtClean="0"/>
              <a:t>                                       MSÜ Eşit Ağırlık Puanı </a:t>
            </a:r>
          </a:p>
          <a:p>
            <a:pPr algn="just"/>
            <a:r>
              <a:rPr lang="tr-TR" dirty="0" smtClean="0"/>
              <a:t>                                       MSÜ Genel Puanı</a:t>
            </a:r>
          </a:p>
          <a:p>
            <a:pPr algn="just"/>
            <a:r>
              <a:rPr lang="tr-TR" dirty="0" smtClean="0"/>
              <a:t> </a:t>
            </a:r>
            <a:r>
              <a:rPr lang="tr-TR" b="1" dirty="0" smtClean="0"/>
              <a:t>Bando </a:t>
            </a:r>
            <a:r>
              <a:rPr lang="tr-TR" b="1" dirty="0" err="1" smtClean="0"/>
              <a:t>Asb</a:t>
            </a:r>
            <a:r>
              <a:rPr lang="tr-TR" b="1" dirty="0" smtClean="0"/>
              <a:t>.MYO         </a:t>
            </a:r>
            <a:r>
              <a:rPr lang="tr-TR" dirty="0" smtClean="0"/>
              <a:t>MSÜ Puan Türlerinden Adayın Aldığı En Yüksek Puan</a:t>
            </a:r>
            <a:endParaRPr lang="tr-TR" dirty="0"/>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543" y="1295741"/>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
        <p:nvSpPr>
          <p:cNvPr id="89" name="88 Dikdörtgen"/>
          <p:cNvSpPr/>
          <p:nvPr/>
        </p:nvSpPr>
        <p:spPr>
          <a:xfrm>
            <a:off x="-1" y="2828836"/>
            <a:ext cx="9506857" cy="2585323"/>
          </a:xfrm>
          <a:prstGeom prst="rect">
            <a:avLst/>
          </a:prstGeom>
        </p:spPr>
        <p:txBody>
          <a:bodyPr wrap="square">
            <a:spAutoFit/>
          </a:bodyPr>
          <a:lstStyle/>
          <a:p>
            <a:r>
              <a:rPr lang="tr-TR" dirty="0" smtClean="0"/>
              <a:t>PUAN TÜRLERİ             TÜRKÇE TEMEL     MATEMATİK         FEN BİLİMLERİ      SOSYAL BİLİMLER </a:t>
            </a:r>
          </a:p>
          <a:p>
            <a:endParaRPr lang="tr-TR" dirty="0" smtClean="0"/>
          </a:p>
          <a:p>
            <a:r>
              <a:rPr lang="tr-TR" dirty="0" smtClean="0"/>
              <a:t>MSÜ-SA                                25                              35                           30                            10 </a:t>
            </a:r>
          </a:p>
          <a:p>
            <a:endParaRPr lang="tr-TR" dirty="0" smtClean="0"/>
          </a:p>
          <a:p>
            <a:r>
              <a:rPr lang="tr-TR" dirty="0" smtClean="0"/>
              <a:t>MSÜ-EA                                35                              35                           10                            20 </a:t>
            </a:r>
          </a:p>
          <a:p>
            <a:endParaRPr lang="tr-TR" dirty="0" smtClean="0"/>
          </a:p>
          <a:p>
            <a:r>
              <a:rPr lang="tr-TR" dirty="0" smtClean="0"/>
              <a:t>MSÜ-SÖ                                35                             20                            10                            35</a:t>
            </a:r>
          </a:p>
          <a:p>
            <a:endParaRPr lang="tr-TR" dirty="0" smtClean="0"/>
          </a:p>
          <a:p>
            <a:r>
              <a:rPr lang="tr-TR" dirty="0" smtClean="0"/>
              <a:t> MSÜ-GN                              33                             33                            17                            17 </a:t>
            </a:r>
            <a:endParaRPr lang="tr-TR" dirty="0"/>
          </a:p>
        </p:txBody>
      </p:sp>
      <p:graphicFrame>
        <p:nvGraphicFramePr>
          <p:cNvPr id="90" name="89 Tablo"/>
          <p:cNvGraphicFramePr>
            <a:graphicFrameLocks noGrp="1"/>
          </p:cNvGraphicFramePr>
          <p:nvPr/>
        </p:nvGraphicFramePr>
        <p:xfrm>
          <a:off x="0" y="2699657"/>
          <a:ext cx="8824686" cy="3120572"/>
        </p:xfrm>
        <a:graphic>
          <a:graphicData uri="http://schemas.openxmlformats.org/drawingml/2006/table">
            <a:tbl>
              <a:tblPr>
                <a:tableStyleId>{9D7B26C5-4107-4FEC-AEDC-1716B250A1EF}</a:tableStyleId>
              </a:tblPr>
              <a:tblGrid>
                <a:gridCol w="8824686"/>
              </a:tblGrid>
              <a:tr h="3120572">
                <a:tc>
                  <a:txBody>
                    <a:bodyPr/>
                    <a:lstStyle/>
                    <a:p>
                      <a:endParaRPr lang="tr-TR" dirty="0"/>
                    </a:p>
                  </a:txBody>
                  <a:tcPr/>
                </a:tc>
              </a:tr>
            </a:tbl>
          </a:graphicData>
        </a:graphic>
      </p:graphicFrame>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3"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56576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0" y="1322541"/>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4" name="object 33"/>
          <p:cNvSpPr/>
          <p:nvPr/>
        </p:nvSpPr>
        <p:spPr>
          <a:xfrm>
            <a:off x="0" y="1305266"/>
            <a:ext cx="9143457" cy="0"/>
          </a:xfrm>
          <a:custGeom>
            <a:avLst/>
            <a:gdLst/>
            <a:ahLst/>
            <a:cxnLst/>
            <a:rect l="l" t="t" r="r" b="b"/>
            <a:pathLst>
              <a:path w="10692765">
                <a:moveTo>
                  <a:pt x="0" y="0"/>
                </a:moveTo>
                <a:lnTo>
                  <a:pt x="10692384" y="0"/>
                </a:lnTo>
              </a:path>
            </a:pathLst>
          </a:custGeom>
          <a:ln w="7620">
            <a:solidFill>
              <a:srgbClr val="E12103"/>
            </a:solidFill>
          </a:ln>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2" name="object 41"/>
          <p:cNvSpPr/>
          <p:nvPr/>
        </p:nvSpPr>
        <p:spPr>
          <a:xfrm>
            <a:off x="0" y="120921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3" name="object 42"/>
          <p:cNvSpPr/>
          <p:nvPr/>
        </p:nvSpPr>
        <p:spPr>
          <a:xfrm>
            <a:off x="0" y="1194018"/>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82303"/>
          </a:solidFill>
        </p:spPr>
        <p:txBody>
          <a:bodyPr wrap="square" lIns="0" tIns="0" rIns="0" bIns="0" rtlCol="0"/>
          <a:lstStyle/>
          <a:p>
            <a:endParaRPr/>
          </a:p>
        </p:txBody>
      </p:sp>
      <p:sp>
        <p:nvSpPr>
          <p:cNvPr id="54"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55" name="object 44"/>
          <p:cNvSpPr/>
          <p:nvPr/>
        </p:nvSpPr>
        <p:spPr>
          <a:xfrm>
            <a:off x="0" y="1164997"/>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92303"/>
          </a:solidFill>
        </p:spPr>
        <p:txBody>
          <a:bodyPr wrap="square" lIns="0" tIns="0" rIns="0" bIns="0" rtlCol="0"/>
          <a:lstStyle/>
          <a:p>
            <a:endParaRPr/>
          </a:p>
        </p:txBody>
      </p:sp>
      <p:sp>
        <p:nvSpPr>
          <p:cNvPr id="56" name="object 45"/>
          <p:cNvSpPr/>
          <p:nvPr/>
        </p:nvSpPr>
        <p:spPr>
          <a:xfrm>
            <a:off x="0" y="115117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7" name="object 46"/>
          <p:cNvSpPr/>
          <p:nvPr/>
        </p:nvSpPr>
        <p:spPr>
          <a:xfrm>
            <a:off x="0" y="113735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B2303"/>
          </a:solidFill>
        </p:spPr>
        <p:txBody>
          <a:bodyPr wrap="square" lIns="0" tIns="0" rIns="0" bIns="0" rtlCol="0"/>
          <a:lstStyle/>
          <a:p>
            <a:endParaRPr/>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2" name="object 51"/>
          <p:cNvSpPr/>
          <p:nvPr/>
        </p:nvSpPr>
        <p:spPr>
          <a:xfrm>
            <a:off x="0" y="107931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0" y="920389"/>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9"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6" name="object 75"/>
          <p:cNvSpPr/>
          <p:nvPr/>
        </p:nvSpPr>
        <p:spPr>
          <a:xfrm>
            <a:off x="0" y="7006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0"/>
          </a:solidFill>
        </p:spPr>
        <p:txBody>
          <a:bodyPr wrap="square" lIns="0" tIns="0" rIns="0" bIns="0" rtlCol="0"/>
          <a:lstStyle/>
          <a:p>
            <a:endParaRPr/>
          </a:p>
        </p:txBody>
      </p:sp>
      <p:sp>
        <p:nvSpPr>
          <p:cNvPr id="87" name="object 76"/>
          <p:cNvSpPr/>
          <p:nvPr/>
        </p:nvSpPr>
        <p:spPr>
          <a:xfrm>
            <a:off x="543" y="1295741"/>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
        <p:nvSpPr>
          <p:cNvPr id="96" name="95 Dikdörtgen"/>
          <p:cNvSpPr/>
          <p:nvPr/>
        </p:nvSpPr>
        <p:spPr>
          <a:xfrm>
            <a:off x="508001" y="2413338"/>
            <a:ext cx="7750628" cy="2308324"/>
          </a:xfrm>
          <a:prstGeom prst="rect">
            <a:avLst/>
          </a:prstGeom>
        </p:spPr>
        <p:txBody>
          <a:bodyPr wrap="square">
            <a:spAutoFit/>
          </a:bodyPr>
          <a:lstStyle/>
          <a:p>
            <a:r>
              <a:rPr lang="tr-TR" sz="2400" b="1" dirty="0" smtClean="0"/>
              <a:t>Harp Okulları ve Astsubay Meslek Yüksekokulları Yerleştirme Puan Türü </a:t>
            </a:r>
          </a:p>
          <a:p>
            <a:endParaRPr lang="tr-TR" sz="2400" b="1" dirty="0" smtClean="0"/>
          </a:p>
          <a:p>
            <a:r>
              <a:rPr lang="tr-TR" b="1" dirty="0" smtClean="0"/>
              <a:t>KHO</a:t>
            </a:r>
            <a:r>
              <a:rPr lang="tr-TR" dirty="0" smtClean="0"/>
              <a:t>: YKS Sayısal, Eşit Ağırlık ve Sözel Sınav Puanı</a:t>
            </a:r>
          </a:p>
          <a:p>
            <a:r>
              <a:rPr lang="tr-TR" dirty="0" smtClean="0"/>
              <a:t> </a:t>
            </a:r>
            <a:r>
              <a:rPr lang="tr-TR" b="1" dirty="0" smtClean="0"/>
              <a:t>DHO</a:t>
            </a:r>
            <a:r>
              <a:rPr lang="tr-TR" dirty="0" smtClean="0"/>
              <a:t>: YKS Sayısal Sınav Puanı </a:t>
            </a:r>
          </a:p>
          <a:p>
            <a:r>
              <a:rPr lang="tr-TR" b="1" dirty="0" smtClean="0"/>
              <a:t>HHO</a:t>
            </a:r>
            <a:r>
              <a:rPr lang="tr-TR" dirty="0" smtClean="0"/>
              <a:t>: YKS Sayısal Sınav Puanı </a:t>
            </a:r>
          </a:p>
          <a:p>
            <a:r>
              <a:rPr lang="tr-TR" b="1" dirty="0" err="1" smtClean="0"/>
              <a:t>Asb</a:t>
            </a:r>
            <a:r>
              <a:rPr lang="tr-TR" b="1" dirty="0" smtClean="0"/>
              <a:t>.MYO (Bando </a:t>
            </a:r>
            <a:r>
              <a:rPr lang="tr-TR" b="1" dirty="0" err="1" smtClean="0"/>
              <a:t>Asb</a:t>
            </a:r>
            <a:r>
              <a:rPr lang="tr-TR" b="1" dirty="0" smtClean="0"/>
              <a:t>.MYO dahil) </a:t>
            </a:r>
            <a:r>
              <a:rPr lang="tr-TR" dirty="0" smtClean="0"/>
              <a:t>: YKS TYT Sınav Puanı </a:t>
            </a:r>
            <a:endParaRPr lang="tr-TR" dirty="0"/>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1619087"/>
            <a:ext cx="9143457" cy="0"/>
          </a:xfrm>
          <a:custGeom>
            <a:avLst/>
            <a:gdLst/>
            <a:ahLst/>
            <a:cxnLst/>
            <a:rect l="l" t="t" r="r" b="b"/>
            <a:pathLst>
              <a:path w="10692765">
                <a:moveTo>
                  <a:pt x="0" y="0"/>
                </a:moveTo>
                <a:lnTo>
                  <a:pt x="10692384" y="0"/>
                </a:lnTo>
              </a:path>
            </a:pathLst>
          </a:custGeom>
          <a:ln w="3809">
            <a:solidFill>
              <a:srgbClr val="F03B1D"/>
            </a:solidFill>
          </a:ln>
        </p:spPr>
        <p:txBody>
          <a:bodyPr wrap="square" lIns="0" tIns="0" rIns="0" bIns="0" rtlCol="0"/>
          <a:lstStyle/>
          <a:p>
            <a:endParaRPr/>
          </a:p>
        </p:txBody>
      </p:sp>
      <p:sp>
        <p:nvSpPr>
          <p:cNvPr id="5"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6"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8" name="object 43"/>
          <p:cNvSpPr/>
          <p:nvPr/>
        </p:nvSpPr>
        <p:spPr>
          <a:xfrm>
            <a:off x="0" y="1180198"/>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endParaRPr/>
          </a:p>
        </p:txBody>
      </p:sp>
      <p:sp>
        <p:nvSpPr>
          <p:cNvPr id="9"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10"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11" name="object 68"/>
          <p:cNvSpPr/>
          <p:nvPr/>
        </p:nvSpPr>
        <p:spPr>
          <a:xfrm>
            <a:off x="0" y="858200"/>
            <a:ext cx="9143457" cy="23608"/>
          </a:xfrm>
          <a:custGeom>
            <a:avLst/>
            <a:gdLst/>
            <a:ahLst/>
            <a:cxnLst/>
            <a:rect l="l" t="t" r="r" b="b"/>
            <a:pathLst>
              <a:path w="10692765" h="26034">
                <a:moveTo>
                  <a:pt x="0" y="25908"/>
                </a:moveTo>
                <a:lnTo>
                  <a:pt x="10692384" y="25908"/>
                </a:lnTo>
                <a:lnTo>
                  <a:pt x="10692384" y="0"/>
                </a:lnTo>
                <a:lnTo>
                  <a:pt x="0" y="0"/>
                </a:lnTo>
                <a:lnTo>
                  <a:pt x="0" y="25908"/>
                </a:lnTo>
                <a:close/>
              </a:path>
            </a:pathLst>
          </a:custGeom>
          <a:solidFill>
            <a:srgbClr val="FF2805"/>
          </a:solidFill>
        </p:spPr>
        <p:txBody>
          <a:bodyPr wrap="square" lIns="0" tIns="0" rIns="0" bIns="0" rtlCol="0"/>
          <a:lstStyle/>
          <a:p>
            <a:endParaRPr/>
          </a:p>
        </p:txBody>
      </p:sp>
      <p:sp>
        <p:nvSpPr>
          <p:cNvPr id="12"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14" name="object 3"/>
          <p:cNvSpPr/>
          <p:nvPr/>
        </p:nvSpPr>
        <p:spPr>
          <a:xfrm>
            <a:off x="3909" y="1616898"/>
            <a:ext cx="0" cy="0"/>
          </a:xfrm>
          <a:custGeom>
            <a:avLst/>
            <a:gdLst/>
            <a:ahLst/>
            <a:cxnLst/>
            <a:rect l="l" t="t" r="r" b="b"/>
            <a:pathLst>
              <a:path>
                <a:moveTo>
                  <a:pt x="0" y="0"/>
                </a:moveTo>
                <a:close/>
              </a:path>
            </a:pathLst>
          </a:custGeom>
          <a:solidFill>
            <a:srgbClr val="F03B1D"/>
          </a:solidFill>
        </p:spPr>
        <p:txBody>
          <a:bodyPr wrap="square" lIns="0" tIns="0" rIns="0" bIns="0" rtlCol="0"/>
          <a:lstStyle/>
          <a:p>
            <a:endParaRPr/>
          </a:p>
        </p:txBody>
      </p:sp>
      <p:sp>
        <p:nvSpPr>
          <p:cNvPr id="15" name="object 4"/>
          <p:cNvSpPr/>
          <p:nvPr/>
        </p:nvSpPr>
        <p:spPr>
          <a:xfrm>
            <a:off x="3910" y="1616898"/>
            <a:ext cx="9135312" cy="0"/>
          </a:xfrm>
          <a:custGeom>
            <a:avLst/>
            <a:gdLst/>
            <a:ahLst/>
            <a:cxnLst/>
            <a:rect l="l" t="t" r="r" b="b"/>
            <a:pathLst>
              <a:path w="10683240">
                <a:moveTo>
                  <a:pt x="0" y="0"/>
                </a:moveTo>
                <a:lnTo>
                  <a:pt x="10683240" y="0"/>
                </a:lnTo>
              </a:path>
            </a:pathLst>
          </a:custGeom>
          <a:ln w="3175">
            <a:solidFill>
              <a:srgbClr val="F03B1D"/>
            </a:solidFill>
          </a:ln>
        </p:spPr>
        <p:txBody>
          <a:bodyPr wrap="square" lIns="0" tIns="0" rIns="0" bIns="0" rtlCol="0"/>
          <a:lstStyle/>
          <a:p>
            <a:endParaRPr/>
          </a:p>
        </p:txBody>
      </p:sp>
      <p:sp>
        <p:nvSpPr>
          <p:cNvPr id="16" name="object 5"/>
          <p:cNvSpPr/>
          <p:nvPr/>
        </p:nvSpPr>
        <p:spPr>
          <a:xfrm>
            <a:off x="9139221" y="1616898"/>
            <a:ext cx="4344" cy="0"/>
          </a:xfrm>
          <a:custGeom>
            <a:avLst/>
            <a:gdLst/>
            <a:ahLst/>
            <a:cxnLst/>
            <a:rect l="l" t="t" r="r" b="b"/>
            <a:pathLst>
              <a:path w="5079">
                <a:moveTo>
                  <a:pt x="4572" y="0"/>
                </a:moveTo>
                <a:lnTo>
                  <a:pt x="0" y="0"/>
                </a:lnTo>
                <a:lnTo>
                  <a:pt x="4572" y="0"/>
                </a:lnTo>
                <a:close/>
              </a:path>
            </a:pathLst>
          </a:custGeom>
          <a:solidFill>
            <a:srgbClr val="F03B1D"/>
          </a:solidFill>
        </p:spPr>
        <p:txBody>
          <a:bodyPr wrap="square" lIns="0" tIns="0" rIns="0" bIns="0" rtlCol="0"/>
          <a:lstStyle/>
          <a:p>
            <a:endParaRPr/>
          </a:p>
        </p:txBody>
      </p:sp>
      <p:sp>
        <p:nvSpPr>
          <p:cNvPr id="17" name="object 6"/>
          <p:cNvSpPr/>
          <p:nvPr/>
        </p:nvSpPr>
        <p:spPr>
          <a:xfrm>
            <a:off x="0" y="1612752"/>
            <a:ext cx="9143457" cy="0"/>
          </a:xfrm>
          <a:custGeom>
            <a:avLst/>
            <a:gdLst/>
            <a:ahLst/>
            <a:cxnLst/>
            <a:rect l="l" t="t" r="r" b="b"/>
            <a:pathLst>
              <a:path w="10692765">
                <a:moveTo>
                  <a:pt x="0" y="0"/>
                </a:moveTo>
                <a:lnTo>
                  <a:pt x="10692384" y="0"/>
                </a:lnTo>
              </a:path>
            </a:pathLst>
          </a:custGeom>
          <a:ln w="9143">
            <a:solidFill>
              <a:srgbClr val="CA1C01"/>
            </a:solidFill>
          </a:ln>
        </p:spPr>
        <p:txBody>
          <a:bodyPr wrap="square" lIns="0" tIns="0" rIns="0" bIns="0" rtlCol="0"/>
          <a:lstStyle/>
          <a:p>
            <a:endParaRPr/>
          </a:p>
        </p:txBody>
      </p:sp>
      <p:sp>
        <p:nvSpPr>
          <p:cNvPr id="18" name="object 7"/>
          <p:cNvSpPr/>
          <p:nvPr/>
        </p:nvSpPr>
        <p:spPr>
          <a:xfrm>
            <a:off x="0" y="1601697"/>
            <a:ext cx="9143457" cy="0"/>
          </a:xfrm>
          <a:custGeom>
            <a:avLst/>
            <a:gdLst/>
            <a:ahLst/>
            <a:cxnLst/>
            <a:rect l="l" t="t" r="r" b="b"/>
            <a:pathLst>
              <a:path w="10692765">
                <a:moveTo>
                  <a:pt x="0" y="0"/>
                </a:moveTo>
                <a:lnTo>
                  <a:pt x="10692384" y="0"/>
                </a:lnTo>
              </a:path>
            </a:pathLst>
          </a:custGeom>
          <a:ln w="15240">
            <a:solidFill>
              <a:srgbClr val="CA1C01"/>
            </a:solidFill>
          </a:ln>
        </p:spPr>
        <p:txBody>
          <a:bodyPr wrap="square" lIns="0" tIns="0" rIns="0" bIns="0" rtlCol="0"/>
          <a:lstStyle/>
          <a:p>
            <a:endParaRPr/>
          </a:p>
        </p:txBody>
      </p:sp>
      <p:sp>
        <p:nvSpPr>
          <p:cNvPr id="19" name="object 8"/>
          <p:cNvSpPr/>
          <p:nvPr/>
        </p:nvSpPr>
        <p:spPr>
          <a:xfrm>
            <a:off x="0" y="1591332"/>
            <a:ext cx="9143457" cy="0"/>
          </a:xfrm>
          <a:custGeom>
            <a:avLst/>
            <a:gdLst/>
            <a:ahLst/>
            <a:cxnLst/>
            <a:rect l="l" t="t" r="r" b="b"/>
            <a:pathLst>
              <a:path w="10692765">
                <a:moveTo>
                  <a:pt x="0" y="0"/>
                </a:moveTo>
                <a:lnTo>
                  <a:pt x="10692384" y="0"/>
                </a:lnTo>
              </a:path>
            </a:pathLst>
          </a:custGeom>
          <a:ln w="7620">
            <a:solidFill>
              <a:srgbClr val="CC1C01"/>
            </a:solidFill>
          </a:ln>
        </p:spPr>
        <p:txBody>
          <a:bodyPr wrap="square" lIns="0" tIns="0" rIns="0" bIns="0" rtlCol="0"/>
          <a:lstStyle/>
          <a:p>
            <a:endParaRPr/>
          </a:p>
        </p:txBody>
      </p:sp>
      <p:sp>
        <p:nvSpPr>
          <p:cNvPr id="20" name="object 9"/>
          <p:cNvSpPr/>
          <p:nvPr/>
        </p:nvSpPr>
        <p:spPr>
          <a:xfrm>
            <a:off x="0" y="1584423"/>
            <a:ext cx="9143457" cy="0"/>
          </a:xfrm>
          <a:custGeom>
            <a:avLst/>
            <a:gdLst/>
            <a:ahLst/>
            <a:cxnLst/>
            <a:rect l="l" t="t" r="r" b="b"/>
            <a:pathLst>
              <a:path w="10692765">
                <a:moveTo>
                  <a:pt x="0" y="0"/>
                </a:moveTo>
                <a:lnTo>
                  <a:pt x="10692384" y="0"/>
                </a:lnTo>
              </a:path>
            </a:pathLst>
          </a:custGeom>
          <a:ln w="7620">
            <a:solidFill>
              <a:srgbClr val="CC1D01"/>
            </a:solidFill>
          </a:ln>
        </p:spPr>
        <p:txBody>
          <a:bodyPr wrap="square" lIns="0" tIns="0" rIns="0" bIns="0" rtlCol="0"/>
          <a:lstStyle/>
          <a:p>
            <a:endParaRPr/>
          </a:p>
        </p:txBody>
      </p:sp>
      <p:sp>
        <p:nvSpPr>
          <p:cNvPr id="21" name="object 10"/>
          <p:cNvSpPr/>
          <p:nvPr/>
        </p:nvSpPr>
        <p:spPr>
          <a:xfrm>
            <a:off x="0" y="114485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CD1D01"/>
          </a:solidFill>
        </p:spPr>
        <p:txBody>
          <a:bodyPr wrap="square" lIns="0" tIns="0" rIns="0" bIns="0" rtlCol="0"/>
          <a:lstStyle/>
          <a:p>
            <a:endParaRPr/>
          </a:p>
        </p:txBody>
      </p:sp>
      <p:sp>
        <p:nvSpPr>
          <p:cNvPr id="22" name="object 11"/>
          <p:cNvSpPr/>
          <p:nvPr/>
        </p:nvSpPr>
        <p:spPr>
          <a:xfrm>
            <a:off x="0" y="155194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D1D01"/>
          </a:solidFill>
        </p:spPr>
        <p:txBody>
          <a:bodyPr wrap="square" lIns="0" tIns="0" rIns="0" bIns="0" rtlCol="0"/>
          <a:lstStyle/>
          <a:p>
            <a:endParaRPr/>
          </a:p>
        </p:txBody>
      </p:sp>
      <p:sp>
        <p:nvSpPr>
          <p:cNvPr id="23" name="object 12"/>
          <p:cNvSpPr/>
          <p:nvPr/>
        </p:nvSpPr>
        <p:spPr>
          <a:xfrm>
            <a:off x="0" y="1538127"/>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CF1D01"/>
          </a:solidFill>
        </p:spPr>
        <p:txBody>
          <a:bodyPr wrap="square" lIns="0" tIns="0" rIns="0" bIns="0" rtlCol="0"/>
          <a:lstStyle/>
          <a:p>
            <a:endParaRPr/>
          </a:p>
        </p:txBody>
      </p:sp>
      <p:sp>
        <p:nvSpPr>
          <p:cNvPr id="24" name="object 13"/>
          <p:cNvSpPr/>
          <p:nvPr/>
        </p:nvSpPr>
        <p:spPr>
          <a:xfrm>
            <a:off x="0" y="1533981"/>
            <a:ext cx="9143457" cy="0"/>
          </a:xfrm>
          <a:custGeom>
            <a:avLst/>
            <a:gdLst/>
            <a:ahLst/>
            <a:cxnLst/>
            <a:rect l="l" t="t" r="r" b="b"/>
            <a:pathLst>
              <a:path w="10692765">
                <a:moveTo>
                  <a:pt x="0" y="0"/>
                </a:moveTo>
                <a:lnTo>
                  <a:pt x="10692384" y="0"/>
                </a:lnTo>
              </a:path>
            </a:pathLst>
          </a:custGeom>
          <a:ln w="9144">
            <a:solidFill>
              <a:srgbClr val="CF1D01"/>
            </a:solidFill>
          </a:ln>
        </p:spPr>
        <p:txBody>
          <a:bodyPr wrap="square" lIns="0" tIns="0" rIns="0" bIns="0" rtlCol="0"/>
          <a:lstStyle/>
          <a:p>
            <a:endParaRPr/>
          </a:p>
        </p:txBody>
      </p:sp>
      <p:sp>
        <p:nvSpPr>
          <p:cNvPr id="25" name="object 14"/>
          <p:cNvSpPr/>
          <p:nvPr/>
        </p:nvSpPr>
        <p:spPr>
          <a:xfrm>
            <a:off x="0" y="1526380"/>
            <a:ext cx="9143457" cy="0"/>
          </a:xfrm>
          <a:custGeom>
            <a:avLst/>
            <a:gdLst/>
            <a:ahLst/>
            <a:cxnLst/>
            <a:rect l="l" t="t" r="r" b="b"/>
            <a:pathLst>
              <a:path w="10692765">
                <a:moveTo>
                  <a:pt x="0" y="0"/>
                </a:moveTo>
                <a:lnTo>
                  <a:pt x="10692384" y="0"/>
                </a:lnTo>
              </a:path>
            </a:pathLst>
          </a:custGeom>
          <a:ln w="7620">
            <a:solidFill>
              <a:srgbClr val="CF1F01"/>
            </a:solidFill>
          </a:ln>
        </p:spPr>
        <p:txBody>
          <a:bodyPr wrap="square" lIns="0" tIns="0" rIns="0" bIns="0" rtlCol="0"/>
          <a:lstStyle/>
          <a:p>
            <a:endParaRPr/>
          </a:p>
        </p:txBody>
      </p:sp>
      <p:sp>
        <p:nvSpPr>
          <p:cNvPr id="26" name="object 15"/>
          <p:cNvSpPr/>
          <p:nvPr/>
        </p:nvSpPr>
        <p:spPr>
          <a:xfrm>
            <a:off x="0" y="1509105"/>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7" name="object 16"/>
          <p:cNvSpPr/>
          <p:nvPr/>
        </p:nvSpPr>
        <p:spPr>
          <a:xfrm>
            <a:off x="0" y="1495286"/>
            <a:ext cx="9143457" cy="13820"/>
          </a:xfrm>
          <a:custGeom>
            <a:avLst/>
            <a:gdLst/>
            <a:ahLst/>
            <a:cxnLst/>
            <a:rect l="l" t="t" r="r" b="b"/>
            <a:pathLst>
              <a:path w="10692765" h="15239">
                <a:moveTo>
                  <a:pt x="0" y="15240"/>
                </a:moveTo>
                <a:lnTo>
                  <a:pt x="10692384" y="15240"/>
                </a:lnTo>
                <a:lnTo>
                  <a:pt x="10692384" y="0"/>
                </a:lnTo>
                <a:lnTo>
                  <a:pt x="0" y="0"/>
                </a:lnTo>
                <a:lnTo>
                  <a:pt x="0" y="15240"/>
                </a:lnTo>
                <a:close/>
              </a:path>
            </a:pathLst>
          </a:custGeom>
          <a:solidFill>
            <a:srgbClr val="D11F01"/>
          </a:solidFill>
        </p:spPr>
        <p:txBody>
          <a:bodyPr wrap="square" lIns="0" tIns="0" rIns="0" bIns="0" rtlCol="0"/>
          <a:lstStyle/>
          <a:p>
            <a:endParaRPr/>
          </a:p>
        </p:txBody>
      </p:sp>
      <p:sp>
        <p:nvSpPr>
          <p:cNvPr id="28" name="object 17"/>
          <p:cNvSpPr/>
          <p:nvPr/>
        </p:nvSpPr>
        <p:spPr>
          <a:xfrm>
            <a:off x="0" y="1480085"/>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31F01"/>
          </a:solidFill>
        </p:spPr>
        <p:txBody>
          <a:bodyPr wrap="square" lIns="0" tIns="0" rIns="0" bIns="0" rtlCol="0"/>
          <a:lstStyle/>
          <a:p>
            <a:endParaRPr/>
          </a:p>
        </p:txBody>
      </p:sp>
      <p:sp>
        <p:nvSpPr>
          <p:cNvPr id="29" name="object 18"/>
          <p:cNvSpPr/>
          <p:nvPr/>
        </p:nvSpPr>
        <p:spPr>
          <a:xfrm>
            <a:off x="0" y="147662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0" name="object 19"/>
          <p:cNvSpPr/>
          <p:nvPr/>
        </p:nvSpPr>
        <p:spPr>
          <a:xfrm>
            <a:off x="0" y="1469719"/>
            <a:ext cx="9143457" cy="0"/>
          </a:xfrm>
          <a:custGeom>
            <a:avLst/>
            <a:gdLst/>
            <a:ahLst/>
            <a:cxnLst/>
            <a:rect l="l" t="t" r="r" b="b"/>
            <a:pathLst>
              <a:path w="10692765">
                <a:moveTo>
                  <a:pt x="0" y="0"/>
                </a:moveTo>
                <a:lnTo>
                  <a:pt x="10692384" y="0"/>
                </a:lnTo>
              </a:path>
            </a:pathLst>
          </a:custGeom>
          <a:ln w="7620">
            <a:solidFill>
              <a:srgbClr val="D41F01"/>
            </a:solidFill>
          </a:ln>
        </p:spPr>
        <p:txBody>
          <a:bodyPr wrap="square" lIns="0" tIns="0" rIns="0" bIns="0" rtlCol="0"/>
          <a:lstStyle/>
          <a:p>
            <a:endParaRPr/>
          </a:p>
        </p:txBody>
      </p:sp>
      <p:sp>
        <p:nvSpPr>
          <p:cNvPr id="31" name="object 20"/>
          <p:cNvSpPr/>
          <p:nvPr/>
        </p:nvSpPr>
        <p:spPr>
          <a:xfrm>
            <a:off x="0" y="1451063"/>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41F01"/>
          </a:solidFill>
        </p:spPr>
        <p:txBody>
          <a:bodyPr wrap="square" lIns="0" tIns="0" rIns="0" bIns="0" rtlCol="0"/>
          <a:lstStyle/>
          <a:p>
            <a:endParaRPr/>
          </a:p>
        </p:txBody>
      </p:sp>
      <p:sp>
        <p:nvSpPr>
          <p:cNvPr id="32" name="object 21"/>
          <p:cNvSpPr/>
          <p:nvPr/>
        </p:nvSpPr>
        <p:spPr>
          <a:xfrm>
            <a:off x="0" y="1438625"/>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61F01"/>
          </a:solidFill>
        </p:spPr>
        <p:txBody>
          <a:bodyPr wrap="square" lIns="0" tIns="0" rIns="0" bIns="0" rtlCol="0"/>
          <a:lstStyle/>
          <a:p>
            <a:endParaRPr/>
          </a:p>
        </p:txBody>
      </p:sp>
      <p:sp>
        <p:nvSpPr>
          <p:cNvPr id="33" name="object 22"/>
          <p:cNvSpPr/>
          <p:nvPr/>
        </p:nvSpPr>
        <p:spPr>
          <a:xfrm>
            <a:off x="0" y="142757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61F01"/>
          </a:solidFill>
        </p:spPr>
        <p:txBody>
          <a:bodyPr wrap="square" lIns="0" tIns="0" rIns="0" bIns="0" rtlCol="0"/>
          <a:lstStyle/>
          <a:p>
            <a:endParaRPr/>
          </a:p>
        </p:txBody>
      </p:sp>
      <p:sp>
        <p:nvSpPr>
          <p:cNvPr id="34" name="object 23"/>
          <p:cNvSpPr/>
          <p:nvPr/>
        </p:nvSpPr>
        <p:spPr>
          <a:xfrm>
            <a:off x="0" y="141651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81F01"/>
          </a:solidFill>
        </p:spPr>
        <p:txBody>
          <a:bodyPr wrap="square" lIns="0" tIns="0" rIns="0" bIns="0" rtlCol="0"/>
          <a:lstStyle/>
          <a:p>
            <a:endParaRPr/>
          </a:p>
        </p:txBody>
      </p:sp>
      <p:sp>
        <p:nvSpPr>
          <p:cNvPr id="35" name="object 24"/>
          <p:cNvSpPr/>
          <p:nvPr/>
        </p:nvSpPr>
        <p:spPr>
          <a:xfrm>
            <a:off x="0" y="140407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82101"/>
          </a:solidFill>
        </p:spPr>
        <p:txBody>
          <a:bodyPr wrap="square" lIns="0" tIns="0" rIns="0" bIns="0" rtlCol="0"/>
          <a:lstStyle/>
          <a:p>
            <a:endParaRPr/>
          </a:p>
        </p:txBody>
      </p:sp>
      <p:sp>
        <p:nvSpPr>
          <p:cNvPr id="36" name="object 25"/>
          <p:cNvSpPr/>
          <p:nvPr/>
        </p:nvSpPr>
        <p:spPr>
          <a:xfrm>
            <a:off x="0" y="139302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DA2101"/>
          </a:solidFill>
        </p:spPr>
        <p:txBody>
          <a:bodyPr wrap="square" lIns="0" tIns="0" rIns="0" bIns="0" rtlCol="0"/>
          <a:lstStyle/>
          <a:p>
            <a:endParaRPr/>
          </a:p>
        </p:txBody>
      </p:sp>
      <p:sp>
        <p:nvSpPr>
          <p:cNvPr id="37" name="object 26"/>
          <p:cNvSpPr/>
          <p:nvPr/>
        </p:nvSpPr>
        <p:spPr>
          <a:xfrm>
            <a:off x="0" y="138058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DB2101"/>
          </a:solidFill>
        </p:spPr>
        <p:txBody>
          <a:bodyPr wrap="square" lIns="0" tIns="0" rIns="0" bIns="0" rtlCol="0"/>
          <a:lstStyle/>
          <a:p>
            <a:endParaRPr/>
          </a:p>
        </p:txBody>
      </p:sp>
      <p:sp>
        <p:nvSpPr>
          <p:cNvPr id="38" name="object 27"/>
          <p:cNvSpPr/>
          <p:nvPr/>
        </p:nvSpPr>
        <p:spPr>
          <a:xfrm>
            <a:off x="0" y="1365382"/>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B2101"/>
          </a:solidFill>
        </p:spPr>
        <p:txBody>
          <a:bodyPr wrap="square" lIns="0" tIns="0" rIns="0" bIns="0" rtlCol="0"/>
          <a:lstStyle/>
          <a:p>
            <a:endParaRPr/>
          </a:p>
        </p:txBody>
      </p:sp>
      <p:sp>
        <p:nvSpPr>
          <p:cNvPr id="39" name="object 28"/>
          <p:cNvSpPr/>
          <p:nvPr/>
        </p:nvSpPr>
        <p:spPr>
          <a:xfrm>
            <a:off x="0" y="1361926"/>
            <a:ext cx="9143457" cy="0"/>
          </a:xfrm>
          <a:custGeom>
            <a:avLst/>
            <a:gdLst/>
            <a:ahLst/>
            <a:cxnLst/>
            <a:rect l="l" t="t" r="r" b="b"/>
            <a:pathLst>
              <a:path w="10692765">
                <a:moveTo>
                  <a:pt x="0" y="0"/>
                </a:moveTo>
                <a:lnTo>
                  <a:pt x="10692384" y="0"/>
                </a:lnTo>
              </a:path>
            </a:pathLst>
          </a:custGeom>
          <a:ln w="7620">
            <a:solidFill>
              <a:srgbClr val="DD2101"/>
            </a:solidFill>
          </a:ln>
        </p:spPr>
        <p:txBody>
          <a:bodyPr wrap="square" lIns="0" tIns="0" rIns="0" bIns="0" rtlCol="0"/>
          <a:lstStyle/>
          <a:p>
            <a:endParaRPr/>
          </a:p>
        </p:txBody>
      </p:sp>
      <p:sp>
        <p:nvSpPr>
          <p:cNvPr id="40" name="object 29"/>
          <p:cNvSpPr/>
          <p:nvPr/>
        </p:nvSpPr>
        <p:spPr>
          <a:xfrm>
            <a:off x="0" y="1355016"/>
            <a:ext cx="9143457" cy="0"/>
          </a:xfrm>
          <a:custGeom>
            <a:avLst/>
            <a:gdLst/>
            <a:ahLst/>
            <a:cxnLst/>
            <a:rect l="l" t="t" r="r" b="b"/>
            <a:pathLst>
              <a:path w="10692765">
                <a:moveTo>
                  <a:pt x="0" y="0"/>
                </a:moveTo>
                <a:lnTo>
                  <a:pt x="10692384" y="0"/>
                </a:lnTo>
              </a:path>
            </a:pathLst>
          </a:custGeom>
          <a:ln w="7620">
            <a:solidFill>
              <a:srgbClr val="DD2103"/>
            </a:solidFill>
          </a:ln>
        </p:spPr>
        <p:txBody>
          <a:bodyPr wrap="square" lIns="0" tIns="0" rIns="0" bIns="0" rtlCol="0"/>
          <a:lstStyle/>
          <a:p>
            <a:endParaRPr/>
          </a:p>
        </p:txBody>
      </p:sp>
      <p:sp>
        <p:nvSpPr>
          <p:cNvPr id="41" name="object 30"/>
          <p:cNvSpPr/>
          <p:nvPr/>
        </p:nvSpPr>
        <p:spPr>
          <a:xfrm>
            <a:off x="0" y="133774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DD2103"/>
          </a:solidFill>
        </p:spPr>
        <p:txBody>
          <a:bodyPr wrap="square" lIns="0" tIns="0" rIns="0" bIns="0" rtlCol="0"/>
          <a:lstStyle/>
          <a:p>
            <a:endParaRPr/>
          </a:p>
        </p:txBody>
      </p:sp>
      <p:sp>
        <p:nvSpPr>
          <p:cNvPr id="42" name="object 31"/>
          <p:cNvSpPr/>
          <p:nvPr/>
        </p:nvSpPr>
        <p:spPr>
          <a:xfrm>
            <a:off x="543" y="829056"/>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DF2103"/>
          </a:solidFill>
        </p:spPr>
        <p:txBody>
          <a:bodyPr wrap="square" lIns="0" tIns="0" rIns="0" bIns="0" rtlCol="0"/>
          <a:lstStyle/>
          <a:p>
            <a:endParaRPr/>
          </a:p>
        </p:txBody>
      </p:sp>
      <p:sp>
        <p:nvSpPr>
          <p:cNvPr id="45" name="object 34"/>
          <p:cNvSpPr/>
          <p:nvPr/>
        </p:nvSpPr>
        <p:spPr>
          <a:xfrm>
            <a:off x="0" y="1298356"/>
            <a:ext cx="9143457" cy="0"/>
          </a:xfrm>
          <a:custGeom>
            <a:avLst/>
            <a:gdLst/>
            <a:ahLst/>
            <a:cxnLst/>
            <a:rect l="l" t="t" r="r" b="b"/>
            <a:pathLst>
              <a:path w="10692765">
                <a:moveTo>
                  <a:pt x="0" y="0"/>
                </a:moveTo>
                <a:lnTo>
                  <a:pt x="10692384" y="0"/>
                </a:lnTo>
              </a:path>
            </a:pathLst>
          </a:custGeom>
          <a:ln w="7620">
            <a:solidFill>
              <a:srgbClr val="E12303"/>
            </a:solidFill>
          </a:ln>
        </p:spPr>
        <p:txBody>
          <a:bodyPr wrap="square" lIns="0" tIns="0" rIns="0" bIns="0" rtlCol="0"/>
          <a:lstStyle/>
          <a:p>
            <a:endParaRPr/>
          </a:p>
        </p:txBody>
      </p:sp>
      <p:sp>
        <p:nvSpPr>
          <p:cNvPr id="46" name="object 35"/>
          <p:cNvSpPr/>
          <p:nvPr/>
        </p:nvSpPr>
        <p:spPr>
          <a:xfrm>
            <a:off x="0" y="1279700"/>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E22303"/>
          </a:solidFill>
        </p:spPr>
        <p:txBody>
          <a:bodyPr wrap="square" lIns="0" tIns="0" rIns="0" bIns="0" rtlCol="0"/>
          <a:lstStyle/>
          <a:p>
            <a:endParaRPr/>
          </a:p>
        </p:txBody>
      </p:sp>
      <p:sp>
        <p:nvSpPr>
          <p:cNvPr id="47" name="object 36"/>
          <p:cNvSpPr/>
          <p:nvPr/>
        </p:nvSpPr>
        <p:spPr>
          <a:xfrm>
            <a:off x="0" y="126588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22303"/>
          </a:solidFill>
        </p:spPr>
        <p:txBody>
          <a:bodyPr wrap="square" lIns="0" tIns="0" rIns="0" bIns="0" rtlCol="0"/>
          <a:lstStyle/>
          <a:p>
            <a:endParaRPr/>
          </a:p>
        </p:txBody>
      </p:sp>
      <p:sp>
        <p:nvSpPr>
          <p:cNvPr id="48" name="object 37"/>
          <p:cNvSpPr/>
          <p:nvPr/>
        </p:nvSpPr>
        <p:spPr>
          <a:xfrm>
            <a:off x="0" y="1252060"/>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42303"/>
          </a:solidFill>
        </p:spPr>
        <p:txBody>
          <a:bodyPr wrap="square" lIns="0" tIns="0" rIns="0" bIns="0" rtlCol="0"/>
          <a:lstStyle/>
          <a:p>
            <a:endParaRPr/>
          </a:p>
        </p:txBody>
      </p:sp>
      <p:sp>
        <p:nvSpPr>
          <p:cNvPr id="49" name="object 38"/>
          <p:cNvSpPr/>
          <p:nvPr/>
        </p:nvSpPr>
        <p:spPr>
          <a:xfrm>
            <a:off x="0" y="1247914"/>
            <a:ext cx="9143457" cy="0"/>
          </a:xfrm>
          <a:custGeom>
            <a:avLst/>
            <a:gdLst/>
            <a:ahLst/>
            <a:cxnLst/>
            <a:rect l="l" t="t" r="r" b="b"/>
            <a:pathLst>
              <a:path w="10692765">
                <a:moveTo>
                  <a:pt x="0" y="0"/>
                </a:moveTo>
                <a:lnTo>
                  <a:pt x="10692384" y="0"/>
                </a:lnTo>
              </a:path>
            </a:pathLst>
          </a:custGeom>
          <a:ln w="9144">
            <a:solidFill>
              <a:srgbClr val="E42303"/>
            </a:solidFill>
          </a:ln>
        </p:spPr>
        <p:txBody>
          <a:bodyPr wrap="square" lIns="0" tIns="0" rIns="0" bIns="0" rtlCol="0"/>
          <a:lstStyle/>
          <a:p>
            <a:endParaRPr/>
          </a:p>
        </p:txBody>
      </p:sp>
      <p:sp>
        <p:nvSpPr>
          <p:cNvPr id="50" name="object 39"/>
          <p:cNvSpPr/>
          <p:nvPr/>
        </p:nvSpPr>
        <p:spPr>
          <a:xfrm>
            <a:off x="0" y="1240313"/>
            <a:ext cx="9143457" cy="0"/>
          </a:xfrm>
          <a:custGeom>
            <a:avLst/>
            <a:gdLst/>
            <a:ahLst/>
            <a:cxnLst/>
            <a:rect l="l" t="t" r="r" b="b"/>
            <a:pathLst>
              <a:path w="10692765">
                <a:moveTo>
                  <a:pt x="0" y="0"/>
                </a:moveTo>
                <a:lnTo>
                  <a:pt x="10692384" y="0"/>
                </a:lnTo>
              </a:path>
            </a:pathLst>
          </a:custGeom>
          <a:ln w="7620">
            <a:solidFill>
              <a:srgbClr val="E42303"/>
            </a:solidFill>
          </a:ln>
        </p:spPr>
        <p:txBody>
          <a:bodyPr wrap="square" lIns="0" tIns="0" rIns="0" bIns="0" rtlCol="0"/>
          <a:lstStyle/>
          <a:p>
            <a:endParaRPr/>
          </a:p>
        </p:txBody>
      </p:sp>
      <p:sp>
        <p:nvSpPr>
          <p:cNvPr id="51" name="object 40"/>
          <p:cNvSpPr/>
          <p:nvPr/>
        </p:nvSpPr>
        <p:spPr>
          <a:xfrm>
            <a:off x="0" y="122303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62303"/>
          </a:solidFill>
        </p:spPr>
        <p:txBody>
          <a:bodyPr wrap="square" lIns="0" tIns="0" rIns="0" bIns="0" rtlCol="0"/>
          <a:lstStyle/>
          <a:p>
            <a:endParaRPr/>
          </a:p>
        </p:txBody>
      </p:sp>
      <p:sp>
        <p:nvSpPr>
          <p:cNvPr id="54" name="object 43"/>
          <p:cNvSpPr/>
          <p:nvPr/>
        </p:nvSpPr>
        <p:spPr>
          <a:xfrm>
            <a:off x="3526971" y="1180198"/>
            <a:ext cx="5616486" cy="430888"/>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82303"/>
          </a:solidFill>
        </p:spPr>
        <p:txBody>
          <a:bodyPr wrap="square" lIns="0" tIns="0" rIns="0" bIns="0" rtlCol="0"/>
          <a:lstStyle/>
          <a:p>
            <a:r>
              <a:rPr lang="tr-TR" sz="3200" dirty="0" smtClean="0"/>
              <a:t>PMYO SINAVLARI</a:t>
            </a:r>
            <a:endParaRPr sz="3200"/>
          </a:p>
        </p:txBody>
      </p:sp>
      <p:sp>
        <p:nvSpPr>
          <p:cNvPr id="58" name="object 47"/>
          <p:cNvSpPr/>
          <p:nvPr/>
        </p:nvSpPr>
        <p:spPr>
          <a:xfrm>
            <a:off x="0" y="1133902"/>
            <a:ext cx="9143457" cy="0"/>
          </a:xfrm>
          <a:custGeom>
            <a:avLst/>
            <a:gdLst/>
            <a:ahLst/>
            <a:cxnLst/>
            <a:rect l="l" t="t" r="r" b="b"/>
            <a:pathLst>
              <a:path w="10692765">
                <a:moveTo>
                  <a:pt x="0" y="0"/>
                </a:moveTo>
                <a:lnTo>
                  <a:pt x="10692384" y="0"/>
                </a:lnTo>
              </a:path>
            </a:pathLst>
          </a:custGeom>
          <a:ln w="7620">
            <a:solidFill>
              <a:srgbClr val="ED2303"/>
            </a:solidFill>
          </a:ln>
        </p:spPr>
        <p:txBody>
          <a:bodyPr wrap="square" lIns="0" tIns="0" rIns="0" bIns="0" rtlCol="0"/>
          <a:lstStyle/>
          <a:p>
            <a:endParaRPr/>
          </a:p>
        </p:txBody>
      </p:sp>
      <p:sp>
        <p:nvSpPr>
          <p:cNvPr id="59" name="object 48"/>
          <p:cNvSpPr/>
          <p:nvPr/>
        </p:nvSpPr>
        <p:spPr>
          <a:xfrm>
            <a:off x="0" y="1126301"/>
            <a:ext cx="9143457" cy="0"/>
          </a:xfrm>
          <a:custGeom>
            <a:avLst/>
            <a:gdLst/>
            <a:ahLst/>
            <a:cxnLst/>
            <a:rect l="l" t="t" r="r" b="b"/>
            <a:pathLst>
              <a:path w="10692765">
                <a:moveTo>
                  <a:pt x="0" y="0"/>
                </a:moveTo>
                <a:lnTo>
                  <a:pt x="10692384" y="0"/>
                </a:lnTo>
              </a:path>
            </a:pathLst>
          </a:custGeom>
          <a:ln w="9144">
            <a:solidFill>
              <a:srgbClr val="ED2403"/>
            </a:solidFill>
          </a:ln>
        </p:spPr>
        <p:txBody>
          <a:bodyPr wrap="square" lIns="0" tIns="0" rIns="0" bIns="0" rtlCol="0"/>
          <a:lstStyle/>
          <a:p>
            <a:endParaRPr/>
          </a:p>
        </p:txBody>
      </p:sp>
      <p:sp>
        <p:nvSpPr>
          <p:cNvPr id="60" name="object 49"/>
          <p:cNvSpPr/>
          <p:nvPr/>
        </p:nvSpPr>
        <p:spPr>
          <a:xfrm>
            <a:off x="0" y="110833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D2403"/>
          </a:solidFill>
        </p:spPr>
        <p:txBody>
          <a:bodyPr wrap="square" lIns="0" tIns="0" rIns="0" bIns="0" rtlCol="0"/>
          <a:lstStyle/>
          <a:p>
            <a:endParaRPr/>
          </a:p>
        </p:txBody>
      </p:sp>
      <p:sp>
        <p:nvSpPr>
          <p:cNvPr id="61" name="object 50"/>
          <p:cNvSpPr/>
          <p:nvPr/>
        </p:nvSpPr>
        <p:spPr>
          <a:xfrm>
            <a:off x="0" y="1094516"/>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EF2403"/>
          </a:solidFill>
        </p:spPr>
        <p:txBody>
          <a:bodyPr wrap="square" lIns="0" tIns="0" rIns="0" bIns="0" rtlCol="0"/>
          <a:lstStyle/>
          <a:p>
            <a:endParaRPr/>
          </a:p>
        </p:txBody>
      </p:sp>
      <p:sp>
        <p:nvSpPr>
          <p:cNvPr id="63" name="object 52"/>
          <p:cNvSpPr/>
          <p:nvPr/>
        </p:nvSpPr>
        <p:spPr>
          <a:xfrm>
            <a:off x="0" y="1075860"/>
            <a:ext cx="9143457" cy="0"/>
          </a:xfrm>
          <a:custGeom>
            <a:avLst/>
            <a:gdLst/>
            <a:ahLst/>
            <a:cxnLst/>
            <a:rect l="l" t="t" r="r" b="b"/>
            <a:pathLst>
              <a:path w="10692765">
                <a:moveTo>
                  <a:pt x="0" y="0"/>
                </a:moveTo>
                <a:lnTo>
                  <a:pt x="10692384" y="0"/>
                </a:lnTo>
              </a:path>
            </a:pathLst>
          </a:custGeom>
          <a:ln w="7620">
            <a:solidFill>
              <a:srgbClr val="F02403"/>
            </a:solidFill>
          </a:ln>
        </p:spPr>
        <p:txBody>
          <a:bodyPr wrap="square" lIns="0" tIns="0" rIns="0" bIns="0" rtlCol="0"/>
          <a:lstStyle/>
          <a:p>
            <a:endParaRPr/>
          </a:p>
        </p:txBody>
      </p:sp>
      <p:sp>
        <p:nvSpPr>
          <p:cNvPr id="64" name="object 53"/>
          <p:cNvSpPr/>
          <p:nvPr/>
        </p:nvSpPr>
        <p:spPr>
          <a:xfrm>
            <a:off x="0" y="1068950"/>
            <a:ext cx="9143457" cy="0"/>
          </a:xfrm>
          <a:custGeom>
            <a:avLst/>
            <a:gdLst/>
            <a:ahLst/>
            <a:cxnLst/>
            <a:rect l="l" t="t" r="r" b="b"/>
            <a:pathLst>
              <a:path w="10692765">
                <a:moveTo>
                  <a:pt x="0" y="0"/>
                </a:moveTo>
                <a:lnTo>
                  <a:pt x="10692384" y="0"/>
                </a:lnTo>
              </a:path>
            </a:pathLst>
          </a:custGeom>
          <a:ln w="7620">
            <a:solidFill>
              <a:srgbClr val="F02603"/>
            </a:solidFill>
          </a:ln>
        </p:spPr>
        <p:txBody>
          <a:bodyPr wrap="square" lIns="0" tIns="0" rIns="0" bIns="0" rtlCol="0"/>
          <a:lstStyle/>
          <a:p>
            <a:endParaRPr/>
          </a:p>
        </p:txBody>
      </p:sp>
      <p:sp>
        <p:nvSpPr>
          <p:cNvPr id="65" name="object 54"/>
          <p:cNvSpPr/>
          <p:nvPr/>
        </p:nvSpPr>
        <p:spPr>
          <a:xfrm>
            <a:off x="0" y="105167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6" name="object 55"/>
          <p:cNvSpPr/>
          <p:nvPr/>
        </p:nvSpPr>
        <p:spPr>
          <a:xfrm>
            <a:off x="0" y="1037855"/>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22603"/>
          </a:solidFill>
        </p:spPr>
        <p:txBody>
          <a:bodyPr wrap="square" lIns="0" tIns="0" rIns="0" bIns="0" rtlCol="0"/>
          <a:lstStyle/>
          <a:p>
            <a:endParaRPr/>
          </a:p>
        </p:txBody>
      </p:sp>
      <p:sp>
        <p:nvSpPr>
          <p:cNvPr id="67" name="object 56"/>
          <p:cNvSpPr/>
          <p:nvPr/>
        </p:nvSpPr>
        <p:spPr>
          <a:xfrm>
            <a:off x="0" y="1026800"/>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8" name="object 57"/>
          <p:cNvSpPr/>
          <p:nvPr/>
        </p:nvSpPr>
        <p:spPr>
          <a:xfrm>
            <a:off x="0" y="1015744"/>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42603"/>
          </a:solidFill>
        </p:spPr>
        <p:txBody>
          <a:bodyPr wrap="square" lIns="0" tIns="0" rIns="0" bIns="0" rtlCol="0"/>
          <a:lstStyle/>
          <a:p>
            <a:endParaRPr/>
          </a:p>
        </p:txBody>
      </p:sp>
      <p:sp>
        <p:nvSpPr>
          <p:cNvPr id="69" name="object 58"/>
          <p:cNvSpPr/>
          <p:nvPr/>
        </p:nvSpPr>
        <p:spPr>
          <a:xfrm>
            <a:off x="0" y="1003306"/>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62603"/>
          </a:solidFill>
        </p:spPr>
        <p:txBody>
          <a:bodyPr wrap="square" lIns="0" tIns="0" rIns="0" bIns="0" rtlCol="0"/>
          <a:lstStyle/>
          <a:p>
            <a:endParaRPr/>
          </a:p>
        </p:txBody>
      </p:sp>
      <p:sp>
        <p:nvSpPr>
          <p:cNvPr id="70" name="object 59"/>
          <p:cNvSpPr/>
          <p:nvPr/>
        </p:nvSpPr>
        <p:spPr>
          <a:xfrm>
            <a:off x="0" y="992251"/>
            <a:ext cx="9143457" cy="11516"/>
          </a:xfrm>
          <a:custGeom>
            <a:avLst/>
            <a:gdLst/>
            <a:ahLst/>
            <a:cxnLst/>
            <a:rect l="l" t="t" r="r" b="b"/>
            <a:pathLst>
              <a:path w="10692765" h="12700">
                <a:moveTo>
                  <a:pt x="0" y="12192"/>
                </a:moveTo>
                <a:lnTo>
                  <a:pt x="10692384" y="12192"/>
                </a:lnTo>
                <a:lnTo>
                  <a:pt x="10692384" y="0"/>
                </a:lnTo>
                <a:lnTo>
                  <a:pt x="0" y="0"/>
                </a:lnTo>
                <a:lnTo>
                  <a:pt x="0" y="12192"/>
                </a:lnTo>
                <a:close/>
              </a:path>
            </a:pathLst>
          </a:custGeom>
          <a:solidFill>
            <a:srgbClr val="F62603"/>
          </a:solidFill>
        </p:spPr>
        <p:txBody>
          <a:bodyPr wrap="square" lIns="0" tIns="0" rIns="0" bIns="0" rtlCol="0"/>
          <a:lstStyle/>
          <a:p>
            <a:endParaRPr/>
          </a:p>
        </p:txBody>
      </p:sp>
      <p:sp>
        <p:nvSpPr>
          <p:cNvPr id="71" name="object 60"/>
          <p:cNvSpPr/>
          <p:nvPr/>
        </p:nvSpPr>
        <p:spPr>
          <a:xfrm>
            <a:off x="0" y="979813"/>
            <a:ext cx="9143457" cy="12668"/>
          </a:xfrm>
          <a:custGeom>
            <a:avLst/>
            <a:gdLst/>
            <a:ahLst/>
            <a:cxnLst/>
            <a:rect l="l" t="t" r="r" b="b"/>
            <a:pathLst>
              <a:path w="10692765" h="13969">
                <a:moveTo>
                  <a:pt x="0" y="13716"/>
                </a:moveTo>
                <a:lnTo>
                  <a:pt x="10692384" y="13716"/>
                </a:lnTo>
                <a:lnTo>
                  <a:pt x="10692384" y="0"/>
                </a:lnTo>
                <a:lnTo>
                  <a:pt x="0" y="0"/>
                </a:lnTo>
                <a:lnTo>
                  <a:pt x="0" y="13716"/>
                </a:lnTo>
                <a:close/>
              </a:path>
            </a:pathLst>
          </a:custGeom>
          <a:solidFill>
            <a:srgbClr val="F72603"/>
          </a:solidFill>
        </p:spPr>
        <p:txBody>
          <a:bodyPr wrap="square" lIns="0" tIns="0" rIns="0" bIns="0" rtlCol="0"/>
          <a:lstStyle/>
          <a:p>
            <a:endParaRPr/>
          </a:p>
        </p:txBody>
      </p:sp>
      <p:sp>
        <p:nvSpPr>
          <p:cNvPr id="72" name="object 61"/>
          <p:cNvSpPr/>
          <p:nvPr/>
        </p:nvSpPr>
        <p:spPr>
          <a:xfrm>
            <a:off x="0" y="965993"/>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92603"/>
          </a:solidFill>
        </p:spPr>
        <p:txBody>
          <a:bodyPr wrap="square" lIns="0" tIns="0" rIns="0" bIns="0" rtlCol="0"/>
          <a:lstStyle/>
          <a:p>
            <a:endParaRPr/>
          </a:p>
        </p:txBody>
      </p:sp>
      <p:sp>
        <p:nvSpPr>
          <p:cNvPr id="73" name="object 62"/>
          <p:cNvSpPr/>
          <p:nvPr/>
        </p:nvSpPr>
        <p:spPr>
          <a:xfrm>
            <a:off x="0" y="961847"/>
            <a:ext cx="9143457" cy="0"/>
          </a:xfrm>
          <a:custGeom>
            <a:avLst/>
            <a:gdLst/>
            <a:ahLst/>
            <a:cxnLst/>
            <a:rect l="l" t="t" r="r" b="b"/>
            <a:pathLst>
              <a:path w="10692765">
                <a:moveTo>
                  <a:pt x="0" y="0"/>
                </a:moveTo>
                <a:lnTo>
                  <a:pt x="10692384" y="0"/>
                </a:lnTo>
              </a:path>
            </a:pathLst>
          </a:custGeom>
          <a:ln w="9144">
            <a:solidFill>
              <a:srgbClr val="F92603"/>
            </a:solidFill>
          </a:ln>
        </p:spPr>
        <p:txBody>
          <a:bodyPr wrap="square" lIns="0" tIns="0" rIns="0" bIns="0" rtlCol="0"/>
          <a:lstStyle/>
          <a:p>
            <a:endParaRPr/>
          </a:p>
        </p:txBody>
      </p:sp>
      <p:sp>
        <p:nvSpPr>
          <p:cNvPr id="74" name="object 63"/>
          <p:cNvSpPr/>
          <p:nvPr/>
        </p:nvSpPr>
        <p:spPr>
          <a:xfrm>
            <a:off x="0" y="954247"/>
            <a:ext cx="9143457" cy="0"/>
          </a:xfrm>
          <a:custGeom>
            <a:avLst/>
            <a:gdLst/>
            <a:ahLst/>
            <a:cxnLst/>
            <a:rect l="l" t="t" r="r" b="b"/>
            <a:pathLst>
              <a:path w="10692765">
                <a:moveTo>
                  <a:pt x="0" y="0"/>
                </a:moveTo>
                <a:lnTo>
                  <a:pt x="10692384" y="0"/>
                </a:lnTo>
              </a:path>
            </a:pathLst>
          </a:custGeom>
          <a:ln w="7620">
            <a:solidFill>
              <a:srgbClr val="F92805"/>
            </a:solidFill>
          </a:ln>
        </p:spPr>
        <p:txBody>
          <a:bodyPr wrap="square" lIns="0" tIns="0" rIns="0" bIns="0" rtlCol="0"/>
          <a:lstStyle/>
          <a:p>
            <a:endParaRPr/>
          </a:p>
        </p:txBody>
      </p:sp>
      <p:sp>
        <p:nvSpPr>
          <p:cNvPr id="75" name="object 64"/>
          <p:cNvSpPr/>
          <p:nvPr/>
        </p:nvSpPr>
        <p:spPr>
          <a:xfrm>
            <a:off x="0" y="936972"/>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B2805"/>
          </a:solidFill>
        </p:spPr>
        <p:txBody>
          <a:bodyPr wrap="square" lIns="0" tIns="0" rIns="0" bIns="0" rtlCol="0"/>
          <a:lstStyle/>
          <a:p>
            <a:endParaRPr/>
          </a:p>
        </p:txBody>
      </p:sp>
      <p:sp>
        <p:nvSpPr>
          <p:cNvPr id="76" name="object 65"/>
          <p:cNvSpPr/>
          <p:nvPr/>
        </p:nvSpPr>
        <p:spPr>
          <a:xfrm>
            <a:off x="543" y="426904"/>
            <a:ext cx="9143457" cy="16699"/>
          </a:xfrm>
          <a:custGeom>
            <a:avLst/>
            <a:gdLst/>
            <a:ahLst/>
            <a:cxnLst/>
            <a:rect l="l" t="t" r="r" b="b"/>
            <a:pathLst>
              <a:path w="10692765" h="18415">
                <a:moveTo>
                  <a:pt x="0" y="18288"/>
                </a:moveTo>
                <a:lnTo>
                  <a:pt x="10692384" y="18288"/>
                </a:lnTo>
                <a:lnTo>
                  <a:pt x="10692384" y="0"/>
                </a:lnTo>
                <a:lnTo>
                  <a:pt x="0" y="0"/>
                </a:lnTo>
                <a:lnTo>
                  <a:pt x="0" y="18288"/>
                </a:lnTo>
                <a:close/>
              </a:path>
            </a:pathLst>
          </a:custGeom>
          <a:solidFill>
            <a:srgbClr val="FB2805"/>
          </a:solidFill>
        </p:spPr>
        <p:txBody>
          <a:bodyPr wrap="square" lIns="0" tIns="0" rIns="0" bIns="0" rtlCol="0"/>
          <a:lstStyle/>
          <a:p>
            <a:endParaRPr/>
          </a:p>
        </p:txBody>
      </p:sp>
      <p:sp>
        <p:nvSpPr>
          <p:cNvPr id="77" name="object 66"/>
          <p:cNvSpPr/>
          <p:nvPr/>
        </p:nvSpPr>
        <p:spPr>
          <a:xfrm>
            <a:off x="0" y="901041"/>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78" name="object 67"/>
          <p:cNvSpPr/>
          <p:nvPr/>
        </p:nvSpPr>
        <p:spPr>
          <a:xfrm>
            <a:off x="0" y="881693"/>
            <a:ext cx="9143457" cy="19578"/>
          </a:xfrm>
          <a:custGeom>
            <a:avLst/>
            <a:gdLst/>
            <a:ahLst/>
            <a:cxnLst/>
            <a:rect l="l" t="t" r="r" b="b"/>
            <a:pathLst>
              <a:path w="10692765" h="21590">
                <a:moveTo>
                  <a:pt x="0" y="21336"/>
                </a:moveTo>
                <a:lnTo>
                  <a:pt x="10692384" y="21336"/>
                </a:lnTo>
                <a:lnTo>
                  <a:pt x="10692384" y="0"/>
                </a:lnTo>
                <a:lnTo>
                  <a:pt x="0" y="0"/>
                </a:lnTo>
                <a:lnTo>
                  <a:pt x="0" y="21336"/>
                </a:lnTo>
                <a:close/>
              </a:path>
            </a:pathLst>
          </a:custGeom>
          <a:solidFill>
            <a:srgbClr val="FD2805"/>
          </a:solidFill>
        </p:spPr>
        <p:txBody>
          <a:bodyPr wrap="square" lIns="0" tIns="0" rIns="0" bIns="0" rtlCol="0"/>
          <a:lstStyle/>
          <a:p>
            <a:endParaRPr/>
          </a:p>
        </p:txBody>
      </p:sp>
      <p:sp>
        <p:nvSpPr>
          <p:cNvPr id="80" name="object 69"/>
          <p:cNvSpPr/>
          <p:nvPr/>
        </p:nvSpPr>
        <p:spPr>
          <a:xfrm>
            <a:off x="0" y="842999"/>
            <a:ext cx="9143457" cy="15547"/>
          </a:xfrm>
          <a:custGeom>
            <a:avLst/>
            <a:gdLst/>
            <a:ahLst/>
            <a:cxnLst/>
            <a:rect l="l" t="t" r="r" b="b"/>
            <a:pathLst>
              <a:path w="10692765" h="17144">
                <a:moveTo>
                  <a:pt x="0" y="16764"/>
                </a:moveTo>
                <a:lnTo>
                  <a:pt x="10692384" y="16764"/>
                </a:lnTo>
                <a:lnTo>
                  <a:pt x="10692384" y="0"/>
                </a:lnTo>
                <a:lnTo>
                  <a:pt x="0" y="0"/>
                </a:lnTo>
                <a:lnTo>
                  <a:pt x="0" y="16764"/>
                </a:lnTo>
                <a:close/>
              </a:path>
            </a:pathLst>
          </a:custGeom>
          <a:solidFill>
            <a:srgbClr val="FF2803"/>
          </a:solidFill>
        </p:spPr>
        <p:txBody>
          <a:bodyPr wrap="square" lIns="0" tIns="0" rIns="0" bIns="0" rtlCol="0"/>
          <a:lstStyle/>
          <a:p>
            <a:endParaRPr/>
          </a:p>
        </p:txBody>
      </p:sp>
      <p:sp>
        <p:nvSpPr>
          <p:cNvPr id="81" name="object 70"/>
          <p:cNvSpPr/>
          <p:nvPr/>
        </p:nvSpPr>
        <p:spPr>
          <a:xfrm>
            <a:off x="0" y="829179"/>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803"/>
          </a:solidFill>
        </p:spPr>
        <p:txBody>
          <a:bodyPr wrap="square" lIns="0" tIns="0" rIns="0" bIns="0" rtlCol="0"/>
          <a:lstStyle/>
          <a:p>
            <a:endParaRPr/>
          </a:p>
        </p:txBody>
      </p:sp>
      <p:sp>
        <p:nvSpPr>
          <p:cNvPr id="82" name="object 71"/>
          <p:cNvSpPr/>
          <p:nvPr/>
        </p:nvSpPr>
        <p:spPr>
          <a:xfrm>
            <a:off x="0" y="786339"/>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803"/>
          </a:solidFill>
        </p:spPr>
        <p:txBody>
          <a:bodyPr wrap="square" lIns="0" tIns="0" rIns="0" bIns="0" rtlCol="0"/>
          <a:lstStyle/>
          <a:p>
            <a:endParaRPr/>
          </a:p>
        </p:txBody>
      </p:sp>
      <p:sp>
        <p:nvSpPr>
          <p:cNvPr id="83" name="object 72"/>
          <p:cNvSpPr/>
          <p:nvPr/>
        </p:nvSpPr>
        <p:spPr>
          <a:xfrm>
            <a:off x="0" y="743498"/>
            <a:ext cx="9143457" cy="43186"/>
          </a:xfrm>
          <a:custGeom>
            <a:avLst/>
            <a:gdLst/>
            <a:ahLst/>
            <a:cxnLst/>
            <a:rect l="l" t="t" r="r" b="b"/>
            <a:pathLst>
              <a:path w="10692765" h="47625">
                <a:moveTo>
                  <a:pt x="0" y="47244"/>
                </a:moveTo>
                <a:lnTo>
                  <a:pt x="10692384" y="47244"/>
                </a:lnTo>
                <a:lnTo>
                  <a:pt x="10692384" y="0"/>
                </a:lnTo>
                <a:lnTo>
                  <a:pt x="0" y="0"/>
                </a:lnTo>
                <a:lnTo>
                  <a:pt x="0" y="47244"/>
                </a:lnTo>
                <a:close/>
              </a:path>
            </a:pathLst>
          </a:custGeom>
          <a:solidFill>
            <a:srgbClr val="FF2601"/>
          </a:solidFill>
        </p:spPr>
        <p:txBody>
          <a:bodyPr wrap="square" lIns="0" tIns="0" rIns="0" bIns="0" rtlCol="0"/>
          <a:lstStyle/>
          <a:p>
            <a:endParaRPr/>
          </a:p>
        </p:txBody>
      </p:sp>
      <p:sp>
        <p:nvSpPr>
          <p:cNvPr id="84" name="object 73"/>
          <p:cNvSpPr/>
          <p:nvPr/>
        </p:nvSpPr>
        <p:spPr>
          <a:xfrm>
            <a:off x="0" y="729677"/>
            <a:ext cx="9143457" cy="13820"/>
          </a:xfrm>
          <a:custGeom>
            <a:avLst/>
            <a:gdLst/>
            <a:ahLst/>
            <a:cxnLst/>
            <a:rect l="l" t="t" r="r" b="b"/>
            <a:pathLst>
              <a:path w="10692765" h="15240">
                <a:moveTo>
                  <a:pt x="0" y="15240"/>
                </a:moveTo>
                <a:lnTo>
                  <a:pt x="10692384" y="15240"/>
                </a:lnTo>
                <a:lnTo>
                  <a:pt x="10692384" y="0"/>
                </a:lnTo>
                <a:lnTo>
                  <a:pt x="0" y="0"/>
                </a:lnTo>
                <a:lnTo>
                  <a:pt x="0" y="15240"/>
                </a:lnTo>
                <a:close/>
              </a:path>
            </a:pathLst>
          </a:custGeom>
          <a:solidFill>
            <a:srgbClr val="FF2601"/>
          </a:solidFill>
        </p:spPr>
        <p:txBody>
          <a:bodyPr wrap="square" lIns="0" tIns="0" rIns="0" bIns="0" rtlCol="0"/>
          <a:lstStyle/>
          <a:p>
            <a:endParaRPr/>
          </a:p>
        </p:txBody>
      </p:sp>
      <p:sp>
        <p:nvSpPr>
          <p:cNvPr id="85" name="object 74"/>
          <p:cNvSpPr/>
          <p:nvPr/>
        </p:nvSpPr>
        <p:spPr>
          <a:xfrm>
            <a:off x="0" y="714476"/>
            <a:ext cx="9143457" cy="15547"/>
          </a:xfrm>
          <a:custGeom>
            <a:avLst/>
            <a:gdLst/>
            <a:ahLst/>
            <a:cxnLst/>
            <a:rect l="l" t="t" r="r" b="b"/>
            <a:pathLst>
              <a:path w="10692765" h="17145">
                <a:moveTo>
                  <a:pt x="0" y="16764"/>
                </a:moveTo>
                <a:lnTo>
                  <a:pt x="10692384" y="16764"/>
                </a:lnTo>
                <a:lnTo>
                  <a:pt x="10692384" y="0"/>
                </a:lnTo>
                <a:lnTo>
                  <a:pt x="0" y="0"/>
                </a:lnTo>
                <a:lnTo>
                  <a:pt x="0" y="16764"/>
                </a:lnTo>
                <a:close/>
              </a:path>
            </a:pathLst>
          </a:custGeom>
          <a:solidFill>
            <a:srgbClr val="FF2601"/>
          </a:solidFill>
        </p:spPr>
        <p:txBody>
          <a:bodyPr wrap="square" lIns="0" tIns="0" rIns="0" bIns="0" rtlCol="0"/>
          <a:lstStyle/>
          <a:p>
            <a:endParaRPr/>
          </a:p>
        </p:txBody>
      </p:sp>
      <p:sp>
        <p:nvSpPr>
          <p:cNvPr id="87" name="object 76"/>
          <p:cNvSpPr/>
          <p:nvPr/>
        </p:nvSpPr>
        <p:spPr>
          <a:xfrm>
            <a:off x="543" y="555513"/>
            <a:ext cx="9143457" cy="920734"/>
          </a:xfrm>
          <a:custGeom>
            <a:avLst/>
            <a:gdLst/>
            <a:ahLst/>
            <a:cxnLst/>
            <a:rect l="l" t="t" r="r" b="b"/>
            <a:pathLst>
              <a:path w="10692765" h="1015364">
                <a:moveTo>
                  <a:pt x="4572" y="1010412"/>
                </a:moveTo>
                <a:lnTo>
                  <a:pt x="0" y="1005840"/>
                </a:lnTo>
                <a:lnTo>
                  <a:pt x="0" y="0"/>
                </a:lnTo>
                <a:lnTo>
                  <a:pt x="10692384" y="0"/>
                </a:lnTo>
                <a:lnTo>
                  <a:pt x="4572" y="0"/>
                </a:lnTo>
                <a:lnTo>
                  <a:pt x="0" y="4572"/>
                </a:lnTo>
                <a:lnTo>
                  <a:pt x="4572" y="4572"/>
                </a:lnTo>
                <a:lnTo>
                  <a:pt x="4572" y="1010412"/>
                </a:lnTo>
                <a:close/>
              </a:path>
              <a:path w="10692765" h="1015364">
                <a:moveTo>
                  <a:pt x="4572" y="4572"/>
                </a:moveTo>
                <a:lnTo>
                  <a:pt x="0" y="4572"/>
                </a:lnTo>
                <a:lnTo>
                  <a:pt x="4572" y="0"/>
                </a:lnTo>
                <a:lnTo>
                  <a:pt x="4572" y="4572"/>
                </a:lnTo>
                <a:close/>
              </a:path>
              <a:path w="10692765" h="1015364">
                <a:moveTo>
                  <a:pt x="10687812" y="4572"/>
                </a:moveTo>
                <a:lnTo>
                  <a:pt x="4572" y="4572"/>
                </a:lnTo>
                <a:lnTo>
                  <a:pt x="4572" y="0"/>
                </a:lnTo>
                <a:lnTo>
                  <a:pt x="10687812" y="0"/>
                </a:lnTo>
                <a:lnTo>
                  <a:pt x="10687812" y="4572"/>
                </a:lnTo>
                <a:close/>
              </a:path>
              <a:path w="10692765" h="1015364">
                <a:moveTo>
                  <a:pt x="10687812" y="1010412"/>
                </a:moveTo>
                <a:lnTo>
                  <a:pt x="10687812" y="0"/>
                </a:lnTo>
                <a:lnTo>
                  <a:pt x="10692384" y="4572"/>
                </a:lnTo>
                <a:lnTo>
                  <a:pt x="10692384" y="1005840"/>
                </a:lnTo>
                <a:lnTo>
                  <a:pt x="10687812" y="1010412"/>
                </a:lnTo>
                <a:close/>
              </a:path>
              <a:path w="10692765" h="1015364">
                <a:moveTo>
                  <a:pt x="10692384" y="4572"/>
                </a:moveTo>
                <a:lnTo>
                  <a:pt x="10687812" y="0"/>
                </a:lnTo>
                <a:lnTo>
                  <a:pt x="10692384" y="0"/>
                </a:lnTo>
                <a:lnTo>
                  <a:pt x="10692384" y="4572"/>
                </a:lnTo>
                <a:close/>
              </a:path>
              <a:path w="10692765" h="1015364">
                <a:moveTo>
                  <a:pt x="10692384" y="1014984"/>
                </a:moveTo>
                <a:lnTo>
                  <a:pt x="0" y="1014984"/>
                </a:lnTo>
                <a:lnTo>
                  <a:pt x="0" y="1005840"/>
                </a:lnTo>
                <a:lnTo>
                  <a:pt x="4572" y="1010412"/>
                </a:lnTo>
                <a:lnTo>
                  <a:pt x="10692384" y="1010412"/>
                </a:lnTo>
                <a:lnTo>
                  <a:pt x="10692384" y="1014984"/>
                </a:lnTo>
                <a:close/>
              </a:path>
              <a:path w="10692765" h="1015364">
                <a:moveTo>
                  <a:pt x="10687812" y="1010412"/>
                </a:moveTo>
                <a:lnTo>
                  <a:pt x="4572" y="1010412"/>
                </a:lnTo>
                <a:lnTo>
                  <a:pt x="4572" y="1005840"/>
                </a:lnTo>
                <a:lnTo>
                  <a:pt x="10687812" y="1005840"/>
                </a:lnTo>
                <a:lnTo>
                  <a:pt x="10687812" y="1010412"/>
                </a:lnTo>
                <a:close/>
              </a:path>
              <a:path w="10692765" h="1015364">
                <a:moveTo>
                  <a:pt x="10692384" y="1010412"/>
                </a:moveTo>
                <a:lnTo>
                  <a:pt x="10687812" y="1010412"/>
                </a:lnTo>
                <a:lnTo>
                  <a:pt x="10692384" y="1005840"/>
                </a:lnTo>
                <a:lnTo>
                  <a:pt x="10692384" y="1010412"/>
                </a:lnTo>
                <a:close/>
              </a:path>
            </a:pathLst>
          </a:custGeom>
          <a:solidFill>
            <a:srgbClr val="F03B1D"/>
          </a:solidFill>
        </p:spPr>
        <p:txBody>
          <a:bodyPr wrap="square" lIns="0" tIns="0" rIns="0" bIns="0" rtlCol="0"/>
          <a:lstStyle/>
          <a:p>
            <a:endParaRPr/>
          </a:p>
        </p:txBody>
      </p:sp>
      <p:sp>
        <p:nvSpPr>
          <p:cNvPr id="88" name="object 77"/>
          <p:cNvSpPr/>
          <p:nvPr/>
        </p:nvSpPr>
        <p:spPr>
          <a:xfrm>
            <a:off x="188961" y="884458"/>
            <a:ext cx="1524723" cy="585952"/>
          </a:xfrm>
          <a:prstGeom prst="rect">
            <a:avLst/>
          </a:prstGeom>
          <a:blipFill>
            <a:blip r:embed="rId2" cstate="print"/>
            <a:stretch>
              <a:fillRect/>
            </a:stretch>
          </a:blipFill>
        </p:spPr>
        <p:txBody>
          <a:bodyPr wrap="square" lIns="0" tIns="0" rIns="0" bIns="0" rtlCol="0"/>
          <a:lstStyle/>
          <a:p>
            <a:endParaRPr/>
          </a:p>
        </p:txBody>
      </p:sp>
      <p:sp>
        <p:nvSpPr>
          <p:cNvPr id="89" name="88 Dikdörtgen"/>
          <p:cNvSpPr/>
          <p:nvPr/>
        </p:nvSpPr>
        <p:spPr>
          <a:xfrm>
            <a:off x="631371" y="4757786"/>
            <a:ext cx="8062686" cy="923330"/>
          </a:xfrm>
          <a:prstGeom prst="rect">
            <a:avLst/>
          </a:prstGeom>
        </p:spPr>
        <p:txBody>
          <a:bodyPr wrap="square">
            <a:spAutoFit/>
          </a:bodyPr>
          <a:lstStyle/>
          <a:p>
            <a:r>
              <a:rPr lang="tr-TR" dirty="0" smtClean="0"/>
              <a:t>ÖSYM tarafından o yıl içinde yapılan Yükseköğretim Kurumları Sınavında; TYT puan türünden 250,000 (iki yüz elli) ham taban puan ve üzerinde puan almış olmak gerekmektedir.</a:t>
            </a:r>
            <a:endParaRPr lang="tr-TR" dirty="0"/>
          </a:p>
        </p:txBody>
      </p:sp>
      <p:sp>
        <p:nvSpPr>
          <p:cNvPr id="90" name="89 Dikdörtgen"/>
          <p:cNvSpPr/>
          <p:nvPr/>
        </p:nvSpPr>
        <p:spPr>
          <a:xfrm>
            <a:off x="660398" y="1892049"/>
            <a:ext cx="8294915" cy="646331"/>
          </a:xfrm>
          <a:prstGeom prst="rect">
            <a:avLst/>
          </a:prstGeom>
        </p:spPr>
        <p:txBody>
          <a:bodyPr wrap="square">
            <a:spAutoFit/>
          </a:bodyPr>
          <a:lstStyle/>
          <a:p>
            <a:r>
              <a:rPr lang="tr-TR" dirty="0" smtClean="0"/>
              <a:t>Polis Meslek Yüksekokullarına, polis memuru olarak yetiştirilmek üzere (2.000) erkek, (500) kadın aday olmak üzere toplam (2.500) asıl aday alınmaktadır.</a:t>
            </a:r>
            <a:endParaRPr lang="tr-TR" dirty="0"/>
          </a:p>
        </p:txBody>
      </p:sp>
      <p:sp>
        <p:nvSpPr>
          <p:cNvPr id="91" name="90 Dikdörtgen"/>
          <p:cNvSpPr/>
          <p:nvPr/>
        </p:nvSpPr>
        <p:spPr>
          <a:xfrm>
            <a:off x="587829" y="2909277"/>
            <a:ext cx="8193314" cy="646331"/>
          </a:xfrm>
          <a:prstGeom prst="rect">
            <a:avLst/>
          </a:prstGeom>
        </p:spPr>
        <p:txBody>
          <a:bodyPr wrap="square">
            <a:spAutoFit/>
          </a:bodyPr>
          <a:lstStyle/>
          <a:p>
            <a:r>
              <a:rPr lang="tr-TR" dirty="0" smtClean="0"/>
              <a:t>Polis Okullarına alınacak erkek öğrencilerin en az 167 cm, kadın öğrencilerin en az 162 cm boy uzunluğu olması gerekmektedir.</a:t>
            </a:r>
            <a:endParaRPr lang="tr-TR" dirty="0"/>
          </a:p>
        </p:txBody>
      </p:sp>
      <p:sp>
        <p:nvSpPr>
          <p:cNvPr id="92" name="91 Dikdörtgen"/>
          <p:cNvSpPr/>
          <p:nvPr/>
        </p:nvSpPr>
        <p:spPr>
          <a:xfrm>
            <a:off x="660399" y="3776507"/>
            <a:ext cx="7946571" cy="646331"/>
          </a:xfrm>
          <a:prstGeom prst="rect">
            <a:avLst/>
          </a:prstGeom>
        </p:spPr>
        <p:txBody>
          <a:bodyPr wrap="square">
            <a:spAutoFit/>
          </a:bodyPr>
          <a:lstStyle/>
          <a:p>
            <a:r>
              <a:rPr lang="tr-TR" dirty="0" smtClean="0"/>
              <a:t>Polis Okullarına alınacak erkek ve kadın öğrencilerin 18.00-27.00 aralığında Beden Kitle İndeksi olması gerekmektedir.</a:t>
            </a:r>
            <a:endParaRPr lang="tr-TR" dirty="0"/>
          </a:p>
        </p:txBody>
      </p:sp>
      <p:sp>
        <p:nvSpPr>
          <p:cNvPr id="93" name="92 Dikdörtgen"/>
          <p:cNvSpPr/>
          <p:nvPr/>
        </p:nvSpPr>
        <p:spPr>
          <a:xfrm>
            <a:off x="658844" y="5929476"/>
            <a:ext cx="8267442" cy="646331"/>
          </a:xfrm>
          <a:prstGeom prst="rect">
            <a:avLst/>
          </a:prstGeom>
        </p:spPr>
        <p:txBody>
          <a:bodyPr wrap="square">
            <a:spAutoFit/>
          </a:bodyPr>
          <a:lstStyle/>
          <a:p>
            <a:r>
              <a:rPr lang="tr-TR" dirty="0" smtClean="0"/>
              <a:t> Başvurular </a:t>
            </a:r>
            <a:r>
              <a:rPr lang="tr-TR" b="1" dirty="0" smtClean="0"/>
              <a:t>23 - 29 Temmuz 2024 </a:t>
            </a:r>
            <a:r>
              <a:rPr lang="tr-TR" dirty="0" smtClean="0"/>
              <a:t>ayında belirtilen tarihlerde </a:t>
            </a:r>
            <a:r>
              <a:rPr lang="tr-TR" dirty="0" smtClean="0">
                <a:hlinkClick r:id="rId3"/>
              </a:rPr>
              <a:t>www.</a:t>
            </a:r>
            <a:r>
              <a:rPr lang="tr-TR" dirty="0" err="1" smtClean="0">
                <a:hlinkClick r:id="rId3"/>
              </a:rPr>
              <a:t>pa</a:t>
            </a:r>
            <a:r>
              <a:rPr lang="tr-TR" dirty="0" smtClean="0">
                <a:hlinkClick r:id="rId3"/>
              </a:rPr>
              <a:t>.edu.tr</a:t>
            </a:r>
            <a:r>
              <a:rPr lang="tr-TR" dirty="0" smtClean="0"/>
              <a:t>  adresi üzerinden e devlet şifresi ile alınmaktadır.</a:t>
            </a:r>
            <a:endParaRPr lang="tr-TR" dirty="0"/>
          </a:p>
        </p:txBody>
      </p:sp>
    </p:spTree>
    <p:extLst>
      <p:ext uri="{BB962C8B-B14F-4D97-AF65-F5344CB8AC3E}">
        <p14:creationId xmlns="" xmlns:p14="http://schemas.microsoft.com/office/powerpoint/2010/main" val="3364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en-US" smtClean="0"/>
              <a:t>www.rehberlikservisim.com</a:t>
            </a:r>
            <a:endParaRPr lang="en-US"/>
          </a:p>
        </p:txBody>
      </p:sp>
      <p:sp>
        <p:nvSpPr>
          <p:cNvPr id="3" name="2 Slayt Numarası Yer Tutucusu"/>
          <p:cNvSpPr>
            <a:spLocks noGrp="1"/>
          </p:cNvSpPr>
          <p:nvPr>
            <p:ph type="sldNum" sz="quarter" idx="12"/>
          </p:nvPr>
        </p:nvSpPr>
        <p:spPr/>
        <p:txBody>
          <a:bodyPr/>
          <a:lstStyle/>
          <a:p>
            <a:fld id="{2F0443AE-4F20-4B40-B91B-135E9B6A23DD}" type="slidenum">
              <a:rPr lang="en-US" smtClean="0"/>
              <a:pPr/>
              <a:t>37</a:t>
            </a:fld>
            <a:endParaRPr lang="en-US"/>
          </a:p>
        </p:txBody>
      </p:sp>
      <p:sp>
        <p:nvSpPr>
          <p:cNvPr id="4" name="3 Dikdörtgen"/>
          <p:cNvSpPr/>
          <p:nvPr/>
        </p:nvSpPr>
        <p:spPr>
          <a:xfrm>
            <a:off x="732970" y="652920"/>
            <a:ext cx="6625771" cy="830997"/>
          </a:xfrm>
          <a:prstGeom prst="rect">
            <a:avLst/>
          </a:prstGeom>
        </p:spPr>
        <p:txBody>
          <a:bodyPr wrap="square">
            <a:spAutoFit/>
          </a:bodyPr>
          <a:lstStyle/>
          <a:p>
            <a:r>
              <a:rPr lang="tr-TR" sz="2400" b="1" dirty="0" smtClean="0"/>
              <a:t>Polis Akademisi İç Güvenlik Fakültesi İlk Öğrencilerini Bekliyor</a:t>
            </a:r>
            <a:endParaRPr lang="tr-TR" sz="2400" dirty="0"/>
          </a:p>
        </p:txBody>
      </p:sp>
      <p:sp>
        <p:nvSpPr>
          <p:cNvPr id="5" name="4 Dikdörtgen"/>
          <p:cNvSpPr/>
          <p:nvPr/>
        </p:nvSpPr>
        <p:spPr>
          <a:xfrm>
            <a:off x="566057" y="1899921"/>
            <a:ext cx="8577943" cy="646331"/>
          </a:xfrm>
          <a:prstGeom prst="rect">
            <a:avLst/>
          </a:prstGeom>
        </p:spPr>
        <p:txBody>
          <a:bodyPr wrap="square">
            <a:spAutoFit/>
          </a:bodyPr>
          <a:lstStyle/>
          <a:p>
            <a:r>
              <a:rPr lang="tr-TR" dirty="0" smtClean="0"/>
              <a:t>Geleceğin polis amirlerini yetiştirecek İç Güvenlik Fakültesine 2024-2025 eğitim-öğretim yılı için 160 erkek ve 40 kadın öğrenci kabul edilecek.</a:t>
            </a:r>
            <a:endParaRPr lang="tr-TR" dirty="0"/>
          </a:p>
        </p:txBody>
      </p:sp>
      <p:sp>
        <p:nvSpPr>
          <p:cNvPr id="6" name="5 Dikdörtgen"/>
          <p:cNvSpPr/>
          <p:nvPr/>
        </p:nvSpPr>
        <p:spPr>
          <a:xfrm>
            <a:off x="551543" y="2842122"/>
            <a:ext cx="8592457" cy="1754326"/>
          </a:xfrm>
          <a:prstGeom prst="rect">
            <a:avLst/>
          </a:prstGeom>
        </p:spPr>
        <p:txBody>
          <a:bodyPr wrap="square">
            <a:spAutoFit/>
          </a:bodyPr>
          <a:lstStyle/>
          <a:p>
            <a:r>
              <a:rPr lang="tr-TR" dirty="0" smtClean="0"/>
              <a:t>Puan olarak sözel, sayısal ve eşit ağırlık üzerinden minimum kriterler belirlendi. </a:t>
            </a:r>
          </a:p>
          <a:p>
            <a:r>
              <a:rPr lang="tr-TR" dirty="0" smtClean="0"/>
              <a:t>Sözelde minimum başvuru kriteri 350, </a:t>
            </a:r>
          </a:p>
          <a:p>
            <a:r>
              <a:rPr lang="tr-TR" dirty="0" smtClean="0"/>
              <a:t>eşit ağırlıkta 310, </a:t>
            </a:r>
          </a:p>
          <a:p>
            <a:r>
              <a:rPr lang="tr-TR" dirty="0" smtClean="0"/>
              <a:t>sayısalda da 330 puan şeklinde belirlendi. </a:t>
            </a:r>
          </a:p>
          <a:p>
            <a:endParaRPr lang="tr-TR" dirty="0" smtClean="0"/>
          </a:p>
          <a:p>
            <a:r>
              <a:rPr lang="tr-TR" dirty="0" smtClean="0"/>
              <a:t>29 Temmuz'da ön başvuru süreci son bulacak.</a:t>
            </a:r>
            <a:endParaRPr lang="tr-TR" dirty="0"/>
          </a:p>
        </p:txBody>
      </p:sp>
      <p:sp>
        <p:nvSpPr>
          <p:cNvPr id="7" name="6 Dikdörtgen"/>
          <p:cNvSpPr/>
          <p:nvPr/>
        </p:nvSpPr>
        <p:spPr>
          <a:xfrm>
            <a:off x="653144" y="4730207"/>
            <a:ext cx="7997370" cy="646331"/>
          </a:xfrm>
          <a:prstGeom prst="rect">
            <a:avLst/>
          </a:prstGeom>
        </p:spPr>
        <p:txBody>
          <a:bodyPr wrap="square">
            <a:spAutoFit/>
          </a:bodyPr>
          <a:lstStyle/>
          <a:p>
            <a:r>
              <a:rPr lang="tr-TR" dirty="0" smtClean="0"/>
              <a:t>Adaylar, 23 Temmuz - 29 Temmuz 2024 tarihleri arasında http://www.</a:t>
            </a:r>
            <a:r>
              <a:rPr lang="tr-TR" dirty="0" err="1" smtClean="0"/>
              <a:t>pa</a:t>
            </a:r>
            <a:r>
              <a:rPr lang="tr-TR" dirty="0" smtClean="0"/>
              <a:t>.edu.tr adresinden e-devlet şifresi ile giriş yaparak başvurularını yapabileceklerdir.</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15"/>
          <p:cNvSpPr>
            <a:spLocks/>
          </p:cNvSpPr>
          <p:nvPr/>
        </p:nvSpPr>
        <p:spPr bwMode="auto">
          <a:xfrm>
            <a:off x="369548" y="1420530"/>
            <a:ext cx="3107298" cy="2577312"/>
          </a:xfrm>
          <a:custGeom>
            <a:avLst/>
            <a:gdLst>
              <a:gd name="T0" fmla="*/ 380506 w 21600"/>
              <a:gd name="T1" fmla="*/ 225037 h 21600"/>
              <a:gd name="T2" fmla="*/ 369094 w 21600"/>
              <a:gd name="T3" fmla="*/ 287249 h 21600"/>
              <a:gd name="T4" fmla="*/ 344523 w 21600"/>
              <a:gd name="T5" fmla="*/ 345387 h 21600"/>
              <a:gd name="T6" fmla="*/ 287902 w 21600"/>
              <a:gd name="T7" fmla="*/ 377807 h 21600"/>
              <a:gd name="T8" fmla="*/ 219163 w 21600"/>
              <a:gd name="T9" fmla="*/ 378566 h 21600"/>
              <a:gd name="T10" fmla="*/ 151871 w 21600"/>
              <a:gd name="T11" fmla="*/ 361474 h 21600"/>
              <a:gd name="T12" fmla="*/ 28363 w 21600"/>
              <a:gd name="T13" fmla="*/ 355988 h 21600"/>
              <a:gd name="T14" fmla="*/ 0 w 21600"/>
              <a:gd name="T15" fmla="*/ 327607 h 21600"/>
              <a:gd name="T16" fmla="*/ 8326 w 21600"/>
              <a:gd name="T17" fmla="*/ 154411 h 21600"/>
              <a:gd name="T18" fmla="*/ 111407 w 21600"/>
              <a:gd name="T19" fmla="*/ 146138 h 21600"/>
              <a:gd name="T20" fmla="*/ 129999 w 21600"/>
              <a:gd name="T21" fmla="*/ 129505 h 21600"/>
              <a:gd name="T22" fmla="*/ 145997 w 21600"/>
              <a:gd name="T23" fmla="*/ 111319 h 21600"/>
              <a:gd name="T24" fmla="*/ 179828 w 21600"/>
              <a:gd name="T25" fmla="*/ 77258 h 21600"/>
              <a:gd name="T26" fmla="*/ 188313 w 21600"/>
              <a:gd name="T27" fmla="*/ 44785 h 21600"/>
              <a:gd name="T28" fmla="*/ 196885 w 21600"/>
              <a:gd name="T29" fmla="*/ 13705 h 21600"/>
              <a:gd name="T30" fmla="*/ 227577 w 21600"/>
              <a:gd name="T31" fmla="*/ 0 h 21600"/>
              <a:gd name="T32" fmla="*/ 274585 w 21600"/>
              <a:gd name="T33" fmla="*/ 22419 h 21600"/>
              <a:gd name="T34" fmla="*/ 292276 w 21600"/>
              <a:gd name="T35" fmla="*/ 72725 h 21600"/>
              <a:gd name="T36" fmla="*/ 277971 w 21600"/>
              <a:gd name="T37" fmla="*/ 125183 h 21600"/>
              <a:gd name="T38" fmla="*/ 311362 w 21600"/>
              <a:gd name="T39" fmla="*/ 123490 h 21600"/>
              <a:gd name="T40" fmla="*/ 359075 w 21600"/>
              <a:gd name="T41" fmla="*/ 134338 h 21600"/>
              <a:gd name="T42" fmla="*/ 381000 w 21600"/>
              <a:gd name="T43" fmla="*/ 176424 h 21600"/>
              <a:gd name="T44" fmla="*/ 376220 w 21600"/>
              <a:gd name="T45" fmla="*/ 203623 h 21600"/>
              <a:gd name="T46" fmla="*/ 88618 w 21600"/>
              <a:gd name="T47" fmla="*/ 321275 h 21600"/>
              <a:gd name="T48" fmla="*/ 88618 w 21600"/>
              <a:gd name="T49" fmla="*/ 294323 h 21600"/>
              <a:gd name="T50" fmla="*/ 61507 w 21600"/>
              <a:gd name="T51" fmla="*/ 294323 h 21600"/>
              <a:gd name="T52" fmla="*/ 61507 w 21600"/>
              <a:gd name="T53" fmla="*/ 321433 h 21600"/>
              <a:gd name="T54" fmla="*/ 338032 w 21600"/>
              <a:gd name="T55" fmla="*/ 252995 h 21600"/>
              <a:gd name="T56" fmla="*/ 349356 w 21600"/>
              <a:gd name="T57" fmla="*/ 213395 h 21600"/>
              <a:gd name="T58" fmla="*/ 349850 w 21600"/>
              <a:gd name="T59" fmla="*/ 191364 h 21600"/>
              <a:gd name="T60" fmla="*/ 348650 w 21600"/>
              <a:gd name="T61" fmla="*/ 163177 h 21600"/>
              <a:gd name="T62" fmla="*/ 324873 w 21600"/>
              <a:gd name="T63" fmla="*/ 152823 h 21600"/>
              <a:gd name="T64" fmla="*/ 289683 w 21600"/>
              <a:gd name="T65" fmla="*/ 153070 h 21600"/>
              <a:gd name="T66" fmla="*/ 253400 w 21600"/>
              <a:gd name="T67" fmla="*/ 153070 h 21600"/>
              <a:gd name="T68" fmla="*/ 243276 w 21600"/>
              <a:gd name="T69" fmla="*/ 130898 h 21600"/>
              <a:gd name="T70" fmla="*/ 260138 w 21600"/>
              <a:gd name="T71" fmla="*/ 94386 h 21600"/>
              <a:gd name="T72" fmla="*/ 261285 w 21600"/>
              <a:gd name="T73" fmla="*/ 57079 h 21600"/>
              <a:gd name="T74" fmla="*/ 242993 w 21600"/>
              <a:gd name="T75" fmla="*/ 32526 h 21600"/>
              <a:gd name="T76" fmla="*/ 224790 w 21600"/>
              <a:gd name="T77" fmla="*/ 28346 h 21600"/>
              <a:gd name="T78" fmla="*/ 220010 w 21600"/>
              <a:gd name="T79" fmla="*/ 30727 h 21600"/>
              <a:gd name="T80" fmla="*/ 213924 w 21600"/>
              <a:gd name="T81" fmla="*/ 63253 h 21600"/>
              <a:gd name="T82" fmla="*/ 186919 w 21600"/>
              <a:gd name="T83" fmla="*/ 112324 h 21600"/>
              <a:gd name="T84" fmla="*/ 154711 w 21600"/>
              <a:gd name="T85" fmla="*/ 144339 h 21600"/>
              <a:gd name="T86" fmla="*/ 133279 w 21600"/>
              <a:gd name="T87" fmla="*/ 165823 h 21600"/>
              <a:gd name="T88" fmla="*/ 117228 w 21600"/>
              <a:gd name="T89" fmla="*/ 174290 h 21600"/>
              <a:gd name="T90" fmla="*/ 149684 w 21600"/>
              <a:gd name="T91" fmla="*/ 331541 h 21600"/>
              <a:gd name="T92" fmla="*/ 215318 w 21600"/>
              <a:gd name="T93" fmla="*/ 348227 h 21600"/>
              <a:gd name="T94" fmla="*/ 276931 w 21600"/>
              <a:gd name="T95" fmla="*/ 350767 h 21600"/>
              <a:gd name="T96" fmla="*/ 319299 w 21600"/>
              <a:gd name="T97" fmla="*/ 330941 h 21600"/>
              <a:gd name="T98" fmla="*/ 326619 w 21600"/>
              <a:gd name="T99" fmla="*/ 303848 h 21600"/>
              <a:gd name="T100" fmla="*/ 338578 w 21600"/>
              <a:gd name="T101" fmla="*/ 286861 h 21600"/>
              <a:gd name="T102" fmla="*/ 338032 w 21600"/>
              <a:gd name="T103" fmla="*/ 252995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accent1"/>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s-ES" sz="1350"/>
          </a:p>
        </p:txBody>
      </p:sp>
      <p:sp>
        <p:nvSpPr>
          <p:cNvPr id="10" name="Oval 9"/>
          <p:cNvSpPr/>
          <p:nvPr/>
        </p:nvSpPr>
        <p:spPr>
          <a:xfrm>
            <a:off x="4087811" y="1573461"/>
            <a:ext cx="4205586" cy="5486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lumMod val="95000"/>
                    <a:lumOff val="5000"/>
                  </a:schemeClr>
                </a:solidFill>
              </a:rPr>
              <a:t>PSİKOLOJİK DANIŞMANLIK VE REHBERLİK SERVİSİ</a:t>
            </a:r>
            <a:endParaRPr lang="en-US" b="1" dirty="0">
              <a:solidFill>
                <a:schemeClr val="tx1">
                  <a:lumMod val="95000"/>
                  <a:lumOff val="5000"/>
                </a:schemeClr>
              </a:solidFill>
            </a:endParaRPr>
          </a:p>
        </p:txBody>
      </p:sp>
      <p:sp>
        <p:nvSpPr>
          <p:cNvPr id="14" name="Oval 13"/>
          <p:cNvSpPr/>
          <p:nvPr/>
        </p:nvSpPr>
        <p:spPr>
          <a:xfrm>
            <a:off x="4072270" y="2644115"/>
            <a:ext cx="4167962" cy="5486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CANAN ŞAHİN</a:t>
            </a:r>
            <a:endParaRPr lang="en-US" sz="2400" b="1" dirty="0">
              <a:solidFill>
                <a:schemeClr val="tx1">
                  <a:lumMod val="95000"/>
                  <a:lumOff val="5000"/>
                </a:schemeClr>
              </a:solidFill>
            </a:endParaRPr>
          </a:p>
        </p:txBody>
      </p:sp>
      <p:sp>
        <p:nvSpPr>
          <p:cNvPr id="17" name="Oval 16"/>
          <p:cNvSpPr/>
          <p:nvPr/>
        </p:nvSpPr>
        <p:spPr>
          <a:xfrm>
            <a:off x="3846287" y="3555667"/>
            <a:ext cx="4447110" cy="13791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chemeClr val="tx1">
                    <a:lumMod val="95000"/>
                    <a:lumOff val="5000"/>
                  </a:schemeClr>
                </a:solidFill>
              </a:rPr>
              <a:t>Sunumumuz bitmiştir. YKS  ile ilgili daha detaylı bilgi için </a:t>
            </a:r>
            <a:r>
              <a:rPr lang="tr-TR" b="1" dirty="0" smtClean="0">
                <a:solidFill>
                  <a:schemeClr val="tx1">
                    <a:lumMod val="95000"/>
                    <a:lumOff val="5000"/>
                  </a:schemeClr>
                </a:solidFill>
              </a:rPr>
              <a:t>2024 </a:t>
            </a:r>
            <a:r>
              <a:rPr lang="tr-TR" b="1" dirty="0" smtClean="0">
                <a:solidFill>
                  <a:schemeClr val="tx1">
                    <a:lumMod val="95000"/>
                    <a:lumOff val="5000"/>
                  </a:schemeClr>
                </a:solidFill>
              </a:rPr>
              <a:t>YKS kılavuzunu incelemeniz faydanıza olacaktır. </a:t>
            </a:r>
            <a:endParaRPr lang="en-US" b="1" dirty="0">
              <a:solidFill>
                <a:schemeClr val="tx1">
                  <a:lumMod val="95000"/>
                  <a:lumOff val="5000"/>
                </a:schemeClr>
              </a:solidFill>
            </a:endParaRPr>
          </a:p>
        </p:txBody>
      </p:sp>
      <p:sp>
        <p:nvSpPr>
          <p:cNvPr id="25" name="24 Slayt Numarası Yer Tutucusu"/>
          <p:cNvSpPr>
            <a:spLocks noGrp="1"/>
          </p:cNvSpPr>
          <p:nvPr>
            <p:ph type="sldNum" sz="quarter" idx="12"/>
          </p:nvPr>
        </p:nvSpPr>
        <p:spPr/>
        <p:txBody>
          <a:bodyPr/>
          <a:lstStyle/>
          <a:p>
            <a:fld id="{2F0443AE-4F20-4B40-B91B-135E9B6A23DD}" type="slidenum">
              <a:rPr lang="en-US" smtClean="0"/>
              <a:pPr/>
              <a:t>38</a:t>
            </a:fld>
            <a:endParaRPr lang="en-US"/>
          </a:p>
        </p:txBody>
      </p:sp>
    </p:spTree>
    <p:extLst>
      <p:ext uri="{BB962C8B-B14F-4D97-AF65-F5344CB8AC3E}">
        <p14:creationId xmlns="" xmlns:p14="http://schemas.microsoft.com/office/powerpoint/2010/main" val="2231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7" presetClass="entr" presetSubtype="0" fill="hold" grpId="1" nodeType="after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50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10"/>
                                        </p:tgtEl>
                                        <p:attrNameLst>
                                          <p:attrName>fillcolor</p:attrName>
                                        </p:attrNameLst>
                                      </p:cBhvr>
                                      <p:tavLst>
                                        <p:tav tm="0">
                                          <p:val>
                                            <p:clrVal>
                                              <a:schemeClr val="accent2"/>
                                            </p:clrVal>
                                          </p:val>
                                        </p:tav>
                                        <p:tav tm="50000">
                                          <p:val>
                                            <p:clrVal>
                                              <a:schemeClr val="hlink"/>
                                            </p:clrVal>
                                          </p:val>
                                        </p:tav>
                                      </p:tavLst>
                                    </p:anim>
                                    <p:set>
                                      <p:cBhvr>
                                        <p:cTn id="16" dur="500"/>
                                        <p:tgtEl>
                                          <p:spTgt spid="10"/>
                                        </p:tgtEl>
                                        <p:attrNameLst>
                                          <p:attrName>fill.type</p:attrName>
                                        </p:attrNameLst>
                                      </p:cBhvr>
                                      <p:to>
                                        <p:strVal val="solid"/>
                                      </p:to>
                                    </p:set>
                                  </p:childTnLst>
                                </p:cTn>
                              </p:par>
                            </p:childTnLst>
                          </p:cTn>
                        </p:par>
                        <p:par>
                          <p:cTn id="17" fill="hold">
                            <p:stCondLst>
                              <p:cond delay="10500"/>
                            </p:stCondLst>
                            <p:childTnLst>
                              <p:par>
                                <p:cTn id="18" presetID="27" presetClass="entr" presetSubtype="0" fill="hold" grpId="1" nodeType="afterEffect">
                                  <p:stCondLst>
                                    <p:cond delay="0"/>
                                  </p:stCondLst>
                                  <p:iterate type="lt">
                                    <p:tmPct val="50000"/>
                                  </p:iterate>
                                  <p:childTnLst>
                                    <p:set>
                                      <p:cBhvr>
                                        <p:cTn id="19" dur="1" fill="hold">
                                          <p:stCondLst>
                                            <p:cond delay="0"/>
                                          </p:stCondLst>
                                        </p:cTn>
                                        <p:tgtEl>
                                          <p:spTgt spid="14"/>
                                        </p:tgtEl>
                                        <p:attrNameLst>
                                          <p:attrName>style.visibility</p:attrName>
                                        </p:attrNameLst>
                                      </p:cBhvr>
                                      <p:to>
                                        <p:strVal val="visible"/>
                                      </p:to>
                                    </p:set>
                                    <p:anim calcmode="discrete" valueType="clr">
                                      <p:cBhvr override="childStyle">
                                        <p:cTn id="20" dur="50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1" dur="500"/>
                                        <p:tgtEl>
                                          <p:spTgt spid="14"/>
                                        </p:tgtEl>
                                        <p:attrNameLst>
                                          <p:attrName>fillcolor</p:attrName>
                                        </p:attrNameLst>
                                      </p:cBhvr>
                                      <p:tavLst>
                                        <p:tav tm="0">
                                          <p:val>
                                            <p:clrVal>
                                              <a:schemeClr val="accent2"/>
                                            </p:clrVal>
                                          </p:val>
                                        </p:tav>
                                        <p:tav tm="50000">
                                          <p:val>
                                            <p:clrVal>
                                              <a:schemeClr val="hlink"/>
                                            </p:clrVal>
                                          </p:val>
                                        </p:tav>
                                      </p:tavLst>
                                    </p:anim>
                                    <p:set>
                                      <p:cBhvr>
                                        <p:cTn id="22" dur="500"/>
                                        <p:tgtEl>
                                          <p:spTgt spid="14"/>
                                        </p:tgtEl>
                                        <p:attrNameLst>
                                          <p:attrName>fill.type</p:attrName>
                                        </p:attrNameLst>
                                      </p:cBhvr>
                                      <p:to>
                                        <p:strVal val="solid"/>
                                      </p:to>
                                    </p:set>
                                  </p:childTnLst>
                                </p:cTn>
                              </p:par>
                            </p:childTnLst>
                          </p:cTn>
                        </p:par>
                        <p:par>
                          <p:cTn id="23" fill="hold">
                            <p:stCondLst>
                              <p:cond delay="13250"/>
                            </p:stCondLst>
                            <p:childTnLst>
                              <p:par>
                                <p:cTn id="24" presetID="27" presetClass="entr" presetSubtype="0" fill="hold" grpId="1" nodeType="afterEffect">
                                  <p:stCondLst>
                                    <p:cond delay="0"/>
                                  </p:stCondLst>
                                  <p:iterate type="lt">
                                    <p:tmPct val="50000"/>
                                  </p:iterate>
                                  <p:childTnLst>
                                    <p:set>
                                      <p:cBhvr>
                                        <p:cTn id="25" dur="1" fill="hold">
                                          <p:stCondLst>
                                            <p:cond delay="0"/>
                                          </p:stCondLst>
                                        </p:cTn>
                                        <p:tgtEl>
                                          <p:spTgt spid="17"/>
                                        </p:tgtEl>
                                        <p:attrNameLst>
                                          <p:attrName>style.visibility</p:attrName>
                                        </p:attrNameLst>
                                      </p:cBhvr>
                                      <p:to>
                                        <p:strVal val="visible"/>
                                      </p:to>
                                    </p:set>
                                    <p:anim calcmode="discrete" valueType="clr">
                                      <p:cBhvr override="childStyle">
                                        <p:cTn id="26"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7"/>
                                        </p:tgtEl>
                                        <p:attrNameLst>
                                          <p:attrName>fillcolor</p:attrName>
                                        </p:attrNameLst>
                                      </p:cBhvr>
                                      <p:tavLst>
                                        <p:tav tm="0">
                                          <p:val>
                                            <p:clrVal>
                                              <a:schemeClr val="accent2"/>
                                            </p:clrVal>
                                          </p:val>
                                        </p:tav>
                                        <p:tav tm="50000">
                                          <p:val>
                                            <p:clrVal>
                                              <a:schemeClr val="hlink"/>
                                            </p:clrVal>
                                          </p:val>
                                        </p:tav>
                                      </p:tavLst>
                                    </p:anim>
                                    <p:set>
                                      <p:cBhvr>
                                        <p:cTn id="28"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1" animBg="1"/>
      <p:bldP spid="14" grpId="1" animBg="1"/>
      <p:bldP spid="17"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6528650" y="3984353"/>
            <a:ext cx="2168783" cy="123593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9.06.2024 15:45</a:t>
            </a:r>
            <a:endParaRPr lang="en-US" sz="2800" b="1" dirty="0">
              <a:solidFill>
                <a:schemeClr val="tx1">
                  <a:lumMod val="95000"/>
                  <a:lumOff val="5000"/>
                </a:schemeClr>
              </a:solidFill>
            </a:endParaRPr>
          </a:p>
        </p:txBody>
      </p:sp>
      <p:sp>
        <p:nvSpPr>
          <p:cNvPr id="29" name="Rounded Rectangle 28"/>
          <p:cNvSpPr/>
          <p:nvPr/>
        </p:nvSpPr>
        <p:spPr>
          <a:xfrm>
            <a:off x="3646966" y="3994983"/>
            <a:ext cx="2222206" cy="123593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9.06.2024 10:15</a:t>
            </a:r>
            <a:endParaRPr lang="en-US" sz="2000" b="1" dirty="0">
              <a:solidFill>
                <a:schemeClr val="tx1">
                  <a:lumMod val="95000"/>
                  <a:lumOff val="5000"/>
                </a:schemeClr>
              </a:solidFill>
            </a:endParaRPr>
          </a:p>
        </p:txBody>
      </p:sp>
      <p:sp>
        <p:nvSpPr>
          <p:cNvPr id="28" name="Rounded Rectangle 27"/>
          <p:cNvSpPr/>
          <p:nvPr/>
        </p:nvSpPr>
        <p:spPr>
          <a:xfrm>
            <a:off x="829341" y="4016247"/>
            <a:ext cx="2009552" cy="123593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tr-TR" sz="2400" b="1" dirty="0" smtClean="0"/>
              <a:t>8.06.2024 10:15</a:t>
            </a:r>
            <a:endParaRPr lang="en-US" sz="2400" b="1" dirty="0">
              <a:solidFill>
                <a:schemeClr val="tx1">
                  <a:lumMod val="95000"/>
                  <a:lumOff val="5000"/>
                </a:schemeClr>
              </a:solidFill>
            </a:endParaRPr>
          </a:p>
        </p:txBody>
      </p:sp>
      <p:sp>
        <p:nvSpPr>
          <p:cNvPr id="22" name="TextBox 21"/>
          <p:cNvSpPr txBox="1"/>
          <p:nvPr/>
        </p:nvSpPr>
        <p:spPr>
          <a:xfrm>
            <a:off x="959856" y="5287618"/>
            <a:ext cx="1942827" cy="861774"/>
          </a:xfrm>
          <a:prstGeom prst="rect">
            <a:avLst/>
          </a:prstGeom>
          <a:noFill/>
        </p:spPr>
        <p:txBody>
          <a:bodyPr wrap="square" rtlCol="0">
            <a:spAutoFit/>
          </a:bodyPr>
          <a:lstStyle/>
          <a:p>
            <a:pPr algn="ctr"/>
            <a:r>
              <a:rPr lang="tr-TR" dirty="0" smtClean="0">
                <a:solidFill>
                  <a:schemeClr val="tx2">
                    <a:lumMod val="50000"/>
                  </a:schemeClr>
                </a:solidFill>
                <a:latin typeface="Roboto Bk" pitchFamily="2" charset="0"/>
                <a:ea typeface="Roboto Bk" pitchFamily="2" charset="0"/>
              </a:rPr>
              <a:t>TYT</a:t>
            </a:r>
          </a:p>
          <a:p>
            <a:pPr algn="ctr"/>
            <a:r>
              <a:rPr lang="tr-TR" sz="1600" dirty="0" smtClean="0">
                <a:solidFill>
                  <a:schemeClr val="accent2">
                    <a:lumMod val="75000"/>
                  </a:schemeClr>
                </a:solidFill>
                <a:latin typeface="Roboto Bk" pitchFamily="2" charset="0"/>
                <a:ea typeface="Roboto Bk" pitchFamily="2" charset="0"/>
              </a:rPr>
              <a:t>Temel Yeterlilik Testi</a:t>
            </a:r>
            <a:endParaRPr lang="en-US" sz="1600" dirty="0">
              <a:solidFill>
                <a:schemeClr val="accent2">
                  <a:lumMod val="75000"/>
                </a:schemeClr>
              </a:solidFill>
              <a:latin typeface="Roboto Bk" pitchFamily="2" charset="0"/>
              <a:ea typeface="Roboto Bk" pitchFamily="2" charset="0"/>
            </a:endParaRPr>
          </a:p>
        </p:txBody>
      </p:sp>
      <p:sp>
        <p:nvSpPr>
          <p:cNvPr id="23" name="TextBox 21"/>
          <p:cNvSpPr txBox="1"/>
          <p:nvPr/>
        </p:nvSpPr>
        <p:spPr>
          <a:xfrm>
            <a:off x="3664066" y="5248633"/>
            <a:ext cx="1942827" cy="861774"/>
          </a:xfrm>
          <a:prstGeom prst="rect">
            <a:avLst/>
          </a:prstGeom>
          <a:noFill/>
        </p:spPr>
        <p:txBody>
          <a:bodyPr wrap="square" rtlCol="0">
            <a:spAutoFit/>
          </a:bodyPr>
          <a:lstStyle/>
          <a:p>
            <a:pPr algn="ctr"/>
            <a:r>
              <a:rPr lang="tr-TR" dirty="0" smtClean="0">
                <a:solidFill>
                  <a:schemeClr val="tx2">
                    <a:lumMod val="50000"/>
                  </a:schemeClr>
                </a:solidFill>
                <a:latin typeface="Roboto Bk" pitchFamily="2" charset="0"/>
                <a:ea typeface="Roboto Bk" pitchFamily="2" charset="0"/>
              </a:rPr>
              <a:t>AYT</a:t>
            </a:r>
          </a:p>
          <a:p>
            <a:pPr algn="ctr"/>
            <a:r>
              <a:rPr lang="tr-TR" sz="1600" dirty="0" smtClean="0">
                <a:solidFill>
                  <a:schemeClr val="accent3">
                    <a:lumMod val="75000"/>
                  </a:schemeClr>
                </a:solidFill>
                <a:latin typeface="Roboto Bk" pitchFamily="2" charset="0"/>
                <a:ea typeface="Roboto Bk" pitchFamily="2" charset="0"/>
              </a:rPr>
              <a:t>Alan Yeterlilik Testi</a:t>
            </a:r>
            <a:endParaRPr lang="en-US" sz="1600" dirty="0">
              <a:solidFill>
                <a:schemeClr val="accent3">
                  <a:lumMod val="75000"/>
                </a:schemeClr>
              </a:solidFill>
              <a:latin typeface="Roboto Bk" pitchFamily="2" charset="0"/>
              <a:ea typeface="Roboto Bk" pitchFamily="2" charset="0"/>
            </a:endParaRPr>
          </a:p>
        </p:txBody>
      </p:sp>
      <p:sp>
        <p:nvSpPr>
          <p:cNvPr id="31" name="TextBox 21"/>
          <p:cNvSpPr txBox="1"/>
          <p:nvPr/>
        </p:nvSpPr>
        <p:spPr>
          <a:xfrm>
            <a:off x="6683723" y="5376229"/>
            <a:ext cx="1942827" cy="615553"/>
          </a:xfrm>
          <a:prstGeom prst="rect">
            <a:avLst/>
          </a:prstGeom>
          <a:noFill/>
        </p:spPr>
        <p:txBody>
          <a:bodyPr wrap="square" rtlCol="0">
            <a:spAutoFit/>
          </a:bodyPr>
          <a:lstStyle/>
          <a:p>
            <a:pPr algn="ctr"/>
            <a:r>
              <a:rPr lang="tr-TR" dirty="0" smtClean="0">
                <a:solidFill>
                  <a:schemeClr val="tx2">
                    <a:lumMod val="50000"/>
                  </a:schemeClr>
                </a:solidFill>
                <a:latin typeface="Roboto Bk" pitchFamily="2" charset="0"/>
                <a:ea typeface="Roboto Bk" pitchFamily="2" charset="0"/>
              </a:rPr>
              <a:t>Dil</a:t>
            </a:r>
          </a:p>
          <a:p>
            <a:pPr algn="ctr"/>
            <a:r>
              <a:rPr lang="tr-TR" sz="1600" dirty="0" smtClean="0">
                <a:solidFill>
                  <a:srgbClr val="0070C0"/>
                </a:solidFill>
                <a:latin typeface="Roboto Bk" pitchFamily="2" charset="0"/>
                <a:ea typeface="Roboto Bk" pitchFamily="2" charset="0"/>
              </a:rPr>
              <a:t>Dil Testi</a:t>
            </a:r>
            <a:endParaRPr lang="en-US" sz="1600" dirty="0">
              <a:solidFill>
                <a:srgbClr val="0070C0"/>
              </a:solidFill>
              <a:latin typeface="Roboto Bk" pitchFamily="2" charset="0"/>
              <a:ea typeface="Roboto Bk" pitchFamily="2" charset="0"/>
            </a:endParaRPr>
          </a:p>
        </p:txBody>
      </p:sp>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63630"/>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SInav</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takvİmİ</a:t>
            </a:r>
            <a:endPar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2024</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40" name="39 Resim" descr="takvim.jpg"/>
          <p:cNvPicPr>
            <a:picLocks noChangeAspect="1"/>
          </p:cNvPicPr>
          <p:nvPr/>
        </p:nvPicPr>
        <p:blipFill>
          <a:blip r:embed="rId2" cstate="print"/>
          <a:stretch>
            <a:fillRect/>
          </a:stretch>
        </p:blipFill>
        <p:spPr>
          <a:xfrm>
            <a:off x="3269512" y="1222744"/>
            <a:ext cx="2477386" cy="2477386"/>
          </a:xfrm>
          <a:prstGeom prst="rect">
            <a:avLst/>
          </a:prstGeom>
        </p:spPr>
      </p:pic>
      <p:sp>
        <p:nvSpPr>
          <p:cNvPr id="13" name="12 Slayt Numarası Yer Tutucusu"/>
          <p:cNvSpPr>
            <a:spLocks noGrp="1"/>
          </p:cNvSpPr>
          <p:nvPr>
            <p:ph type="sldNum" sz="quarter" idx="12"/>
          </p:nvPr>
        </p:nvSpPr>
        <p:spPr/>
        <p:txBody>
          <a:bodyPr/>
          <a:lstStyle/>
          <a:p>
            <a:fld id="{2F0443AE-4F20-4B40-B91B-135E9B6A23DD}" type="slidenum">
              <a:rPr lang="en-US" smtClean="0"/>
              <a:pPr/>
              <a:t>4</a:t>
            </a:fld>
            <a:endParaRPr lang="en-US"/>
          </a:p>
        </p:txBody>
      </p:sp>
    </p:spTree>
    <p:extLst>
      <p:ext uri="{BB962C8B-B14F-4D97-AF65-F5344CB8AC3E}">
        <p14:creationId xmlns=""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10" dur="1000" fill="hold"/>
                                        <p:tgtEl>
                                          <p:spTgt spid="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80">
                                          <p:stCondLst>
                                            <p:cond delay="0"/>
                                          </p:stCondLst>
                                        </p:cTn>
                                        <p:tgtEl>
                                          <p:spTgt spid="22"/>
                                        </p:tgtEl>
                                      </p:cBhvr>
                                    </p:animEffect>
                                    <p:anim calcmode="lin" valueType="num">
                                      <p:cBhvr>
                                        <p:cTn id="2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5" dur="26">
                                          <p:stCondLst>
                                            <p:cond delay="650"/>
                                          </p:stCondLst>
                                        </p:cTn>
                                        <p:tgtEl>
                                          <p:spTgt spid="22"/>
                                        </p:tgtEl>
                                      </p:cBhvr>
                                      <p:to x="100000" y="60000"/>
                                    </p:animScale>
                                    <p:animScale>
                                      <p:cBhvr>
                                        <p:cTn id="26" dur="166" decel="50000">
                                          <p:stCondLst>
                                            <p:cond delay="676"/>
                                          </p:stCondLst>
                                        </p:cTn>
                                        <p:tgtEl>
                                          <p:spTgt spid="22"/>
                                        </p:tgtEl>
                                      </p:cBhvr>
                                      <p:to x="100000" y="100000"/>
                                    </p:animScale>
                                    <p:animScale>
                                      <p:cBhvr>
                                        <p:cTn id="27" dur="26">
                                          <p:stCondLst>
                                            <p:cond delay="1312"/>
                                          </p:stCondLst>
                                        </p:cTn>
                                        <p:tgtEl>
                                          <p:spTgt spid="22"/>
                                        </p:tgtEl>
                                      </p:cBhvr>
                                      <p:to x="100000" y="80000"/>
                                    </p:animScale>
                                    <p:animScale>
                                      <p:cBhvr>
                                        <p:cTn id="28" dur="166" decel="50000">
                                          <p:stCondLst>
                                            <p:cond delay="1338"/>
                                          </p:stCondLst>
                                        </p:cTn>
                                        <p:tgtEl>
                                          <p:spTgt spid="22"/>
                                        </p:tgtEl>
                                      </p:cBhvr>
                                      <p:to x="100000" y="100000"/>
                                    </p:animScale>
                                    <p:animScale>
                                      <p:cBhvr>
                                        <p:cTn id="29" dur="26">
                                          <p:stCondLst>
                                            <p:cond delay="1642"/>
                                          </p:stCondLst>
                                        </p:cTn>
                                        <p:tgtEl>
                                          <p:spTgt spid="22"/>
                                        </p:tgtEl>
                                      </p:cBhvr>
                                      <p:to x="100000" y="90000"/>
                                    </p:animScale>
                                    <p:animScale>
                                      <p:cBhvr>
                                        <p:cTn id="30" dur="166" decel="50000">
                                          <p:stCondLst>
                                            <p:cond delay="1668"/>
                                          </p:stCondLst>
                                        </p:cTn>
                                        <p:tgtEl>
                                          <p:spTgt spid="22"/>
                                        </p:tgtEl>
                                      </p:cBhvr>
                                      <p:to x="100000" y="100000"/>
                                    </p:animScale>
                                    <p:animScale>
                                      <p:cBhvr>
                                        <p:cTn id="31" dur="26">
                                          <p:stCondLst>
                                            <p:cond delay="1808"/>
                                          </p:stCondLst>
                                        </p:cTn>
                                        <p:tgtEl>
                                          <p:spTgt spid="22"/>
                                        </p:tgtEl>
                                      </p:cBhvr>
                                      <p:to x="100000" y="95000"/>
                                    </p:animScale>
                                    <p:animScale>
                                      <p:cBhvr>
                                        <p:cTn id="32" dur="166" decel="50000">
                                          <p:stCondLst>
                                            <p:cond delay="1834"/>
                                          </p:stCondLst>
                                        </p:cTn>
                                        <p:tgtEl>
                                          <p:spTgt spid="22"/>
                                        </p:tgtEl>
                                      </p:cBhvr>
                                      <p:to x="100000" y="100000"/>
                                    </p:animScale>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80">
                                          <p:stCondLst>
                                            <p:cond delay="0"/>
                                          </p:stCondLst>
                                        </p:cTn>
                                        <p:tgtEl>
                                          <p:spTgt spid="23"/>
                                        </p:tgtEl>
                                      </p:cBhvr>
                                    </p:animEffect>
                                    <p:anim calcmode="lin" valueType="num">
                                      <p:cBhvr>
                                        <p:cTn id="4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48" dur="26">
                                          <p:stCondLst>
                                            <p:cond delay="650"/>
                                          </p:stCondLst>
                                        </p:cTn>
                                        <p:tgtEl>
                                          <p:spTgt spid="23"/>
                                        </p:tgtEl>
                                      </p:cBhvr>
                                      <p:to x="100000" y="60000"/>
                                    </p:animScale>
                                    <p:animScale>
                                      <p:cBhvr>
                                        <p:cTn id="49" dur="166" decel="50000">
                                          <p:stCondLst>
                                            <p:cond delay="676"/>
                                          </p:stCondLst>
                                        </p:cTn>
                                        <p:tgtEl>
                                          <p:spTgt spid="23"/>
                                        </p:tgtEl>
                                      </p:cBhvr>
                                      <p:to x="100000" y="100000"/>
                                    </p:animScale>
                                    <p:animScale>
                                      <p:cBhvr>
                                        <p:cTn id="50" dur="26">
                                          <p:stCondLst>
                                            <p:cond delay="1312"/>
                                          </p:stCondLst>
                                        </p:cTn>
                                        <p:tgtEl>
                                          <p:spTgt spid="23"/>
                                        </p:tgtEl>
                                      </p:cBhvr>
                                      <p:to x="100000" y="80000"/>
                                    </p:animScale>
                                    <p:animScale>
                                      <p:cBhvr>
                                        <p:cTn id="51" dur="166" decel="50000">
                                          <p:stCondLst>
                                            <p:cond delay="1338"/>
                                          </p:stCondLst>
                                        </p:cTn>
                                        <p:tgtEl>
                                          <p:spTgt spid="23"/>
                                        </p:tgtEl>
                                      </p:cBhvr>
                                      <p:to x="100000" y="100000"/>
                                    </p:animScale>
                                    <p:animScale>
                                      <p:cBhvr>
                                        <p:cTn id="52" dur="26">
                                          <p:stCondLst>
                                            <p:cond delay="1642"/>
                                          </p:stCondLst>
                                        </p:cTn>
                                        <p:tgtEl>
                                          <p:spTgt spid="23"/>
                                        </p:tgtEl>
                                      </p:cBhvr>
                                      <p:to x="100000" y="90000"/>
                                    </p:animScale>
                                    <p:animScale>
                                      <p:cBhvr>
                                        <p:cTn id="53" dur="166" decel="50000">
                                          <p:stCondLst>
                                            <p:cond delay="1668"/>
                                          </p:stCondLst>
                                        </p:cTn>
                                        <p:tgtEl>
                                          <p:spTgt spid="23"/>
                                        </p:tgtEl>
                                      </p:cBhvr>
                                      <p:to x="100000" y="100000"/>
                                    </p:animScale>
                                    <p:animScale>
                                      <p:cBhvr>
                                        <p:cTn id="54" dur="26">
                                          <p:stCondLst>
                                            <p:cond delay="1808"/>
                                          </p:stCondLst>
                                        </p:cTn>
                                        <p:tgtEl>
                                          <p:spTgt spid="23"/>
                                        </p:tgtEl>
                                      </p:cBhvr>
                                      <p:to x="100000" y="95000"/>
                                    </p:animScale>
                                    <p:animScale>
                                      <p:cBhvr>
                                        <p:cTn id="55" dur="166" decel="50000">
                                          <p:stCondLst>
                                            <p:cond delay="1834"/>
                                          </p:stCondLst>
                                        </p:cTn>
                                        <p:tgtEl>
                                          <p:spTgt spid="23"/>
                                        </p:tgtEl>
                                      </p:cBhvr>
                                      <p:to x="100000" y="100000"/>
                                    </p:animScale>
                                  </p:childTnLst>
                                </p:cTn>
                              </p:par>
                            </p:childTnLst>
                          </p:cTn>
                        </p:par>
                        <p:par>
                          <p:cTn id="56" fill="hold">
                            <p:stCondLst>
                              <p:cond delay="2000"/>
                            </p:stCondLst>
                            <p:childTnLst>
                              <p:par>
                                <p:cTn id="57" presetID="2" presetClass="entr" presetSubtype="1"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ppt_x"/>
                                          </p:val>
                                        </p:tav>
                                        <p:tav tm="100000">
                                          <p:val>
                                            <p:strVal val="#ppt_x"/>
                                          </p:val>
                                        </p:tav>
                                      </p:tavLst>
                                    </p:anim>
                                    <p:anim calcmode="lin" valueType="num">
                                      <p:cBhvr additive="base">
                                        <p:cTn id="60"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80">
                                          <p:stCondLst>
                                            <p:cond delay="0"/>
                                          </p:stCondLst>
                                        </p:cTn>
                                        <p:tgtEl>
                                          <p:spTgt spid="31"/>
                                        </p:tgtEl>
                                      </p:cBhvr>
                                    </p:animEffect>
                                    <p:anim calcmode="lin" valueType="num">
                                      <p:cBhvr>
                                        <p:cTn id="66"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71" dur="26">
                                          <p:stCondLst>
                                            <p:cond delay="650"/>
                                          </p:stCondLst>
                                        </p:cTn>
                                        <p:tgtEl>
                                          <p:spTgt spid="31"/>
                                        </p:tgtEl>
                                      </p:cBhvr>
                                      <p:to x="100000" y="60000"/>
                                    </p:animScale>
                                    <p:animScale>
                                      <p:cBhvr>
                                        <p:cTn id="72" dur="166" decel="50000">
                                          <p:stCondLst>
                                            <p:cond delay="676"/>
                                          </p:stCondLst>
                                        </p:cTn>
                                        <p:tgtEl>
                                          <p:spTgt spid="31"/>
                                        </p:tgtEl>
                                      </p:cBhvr>
                                      <p:to x="100000" y="100000"/>
                                    </p:animScale>
                                    <p:animScale>
                                      <p:cBhvr>
                                        <p:cTn id="73" dur="26">
                                          <p:stCondLst>
                                            <p:cond delay="1312"/>
                                          </p:stCondLst>
                                        </p:cTn>
                                        <p:tgtEl>
                                          <p:spTgt spid="31"/>
                                        </p:tgtEl>
                                      </p:cBhvr>
                                      <p:to x="100000" y="80000"/>
                                    </p:animScale>
                                    <p:animScale>
                                      <p:cBhvr>
                                        <p:cTn id="74" dur="166" decel="50000">
                                          <p:stCondLst>
                                            <p:cond delay="1338"/>
                                          </p:stCondLst>
                                        </p:cTn>
                                        <p:tgtEl>
                                          <p:spTgt spid="31"/>
                                        </p:tgtEl>
                                      </p:cBhvr>
                                      <p:to x="100000" y="100000"/>
                                    </p:animScale>
                                    <p:animScale>
                                      <p:cBhvr>
                                        <p:cTn id="75" dur="26">
                                          <p:stCondLst>
                                            <p:cond delay="1642"/>
                                          </p:stCondLst>
                                        </p:cTn>
                                        <p:tgtEl>
                                          <p:spTgt spid="31"/>
                                        </p:tgtEl>
                                      </p:cBhvr>
                                      <p:to x="100000" y="90000"/>
                                    </p:animScale>
                                    <p:animScale>
                                      <p:cBhvr>
                                        <p:cTn id="76" dur="166" decel="50000">
                                          <p:stCondLst>
                                            <p:cond delay="1668"/>
                                          </p:stCondLst>
                                        </p:cTn>
                                        <p:tgtEl>
                                          <p:spTgt spid="31"/>
                                        </p:tgtEl>
                                      </p:cBhvr>
                                      <p:to x="100000" y="100000"/>
                                    </p:animScale>
                                    <p:animScale>
                                      <p:cBhvr>
                                        <p:cTn id="77" dur="26">
                                          <p:stCondLst>
                                            <p:cond delay="1808"/>
                                          </p:stCondLst>
                                        </p:cTn>
                                        <p:tgtEl>
                                          <p:spTgt spid="31"/>
                                        </p:tgtEl>
                                      </p:cBhvr>
                                      <p:to x="100000" y="95000"/>
                                    </p:animScale>
                                    <p:animScale>
                                      <p:cBhvr>
                                        <p:cTn id="78" dur="166" decel="50000">
                                          <p:stCondLst>
                                            <p:cond delay="1834"/>
                                          </p:stCondLst>
                                        </p:cTn>
                                        <p:tgtEl>
                                          <p:spTgt spid="31"/>
                                        </p:tgtEl>
                                      </p:cBhvr>
                                      <p:to x="100000" y="100000"/>
                                    </p:animScale>
                                  </p:childTnLst>
                                </p:cTn>
                              </p:par>
                            </p:childTnLst>
                          </p:cTn>
                        </p:par>
                        <p:par>
                          <p:cTn id="79" fill="hold">
                            <p:stCondLst>
                              <p:cond delay="2000"/>
                            </p:stCondLst>
                            <p:childTnLst>
                              <p:par>
                                <p:cTn id="80" presetID="2" presetClass="entr" presetSubtype="2"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additive="base">
                                        <p:cTn id="82" dur="500" fill="hold"/>
                                        <p:tgtEl>
                                          <p:spTgt spid="30"/>
                                        </p:tgtEl>
                                        <p:attrNameLst>
                                          <p:attrName>ppt_x</p:attrName>
                                        </p:attrNameLst>
                                      </p:cBhvr>
                                      <p:tavLst>
                                        <p:tav tm="0">
                                          <p:val>
                                            <p:strVal val="1+#ppt_w/2"/>
                                          </p:val>
                                        </p:tav>
                                        <p:tav tm="100000">
                                          <p:val>
                                            <p:strVal val="#ppt_x"/>
                                          </p:val>
                                        </p:tav>
                                      </p:tavLst>
                                    </p:anim>
                                    <p:anim calcmode="lin" valueType="num">
                                      <p:cBhvr additive="base">
                                        <p:cTn id="8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2" grpId="0"/>
      <p:bldP spid="23"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4" name="Group 3"/>
          <p:cNvGrpSpPr/>
          <p:nvPr/>
        </p:nvGrpSpPr>
        <p:grpSpPr>
          <a:xfrm>
            <a:off x="-163902" y="116797"/>
            <a:ext cx="9144000" cy="1077218"/>
            <a:chOff x="-218536" y="-1046798"/>
            <a:chExt cx="12192000" cy="1436291"/>
          </a:xfrm>
        </p:grpSpPr>
        <p:sp>
          <p:nvSpPr>
            <p:cNvPr id="5"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TYT SORU SAYILARI</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543153" y="-433978"/>
              <a:ext cx="10944665" cy="615554"/>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TEMEL YETERLİLİK TESTİ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sp>
        <p:nvSpPr>
          <p:cNvPr id="9" name="Rectangle 8"/>
          <p:cNvSpPr/>
          <p:nvPr/>
        </p:nvSpPr>
        <p:spPr>
          <a:xfrm>
            <a:off x="4513512" y="1223157"/>
            <a:ext cx="94114" cy="4975761"/>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5003931" y="1829551"/>
            <a:ext cx="1079036" cy="369332"/>
          </a:xfrm>
          <a:prstGeom prst="rect">
            <a:avLst/>
          </a:prstGeom>
          <a:noFill/>
        </p:spPr>
        <p:txBody>
          <a:bodyPr wrap="square" rtlCol="0">
            <a:spAutoFit/>
          </a:bodyPr>
          <a:lstStyle/>
          <a:p>
            <a:r>
              <a:rPr lang="tr-TR" b="1" dirty="0" smtClean="0">
                <a:solidFill>
                  <a:schemeClr val="tx2">
                    <a:lumMod val="50000"/>
                  </a:schemeClr>
                </a:solidFill>
              </a:rPr>
              <a:t>Türkçe</a:t>
            </a:r>
            <a:endParaRPr lang="en-US" b="1" dirty="0">
              <a:solidFill>
                <a:schemeClr val="tx2">
                  <a:lumMod val="50000"/>
                </a:schemeClr>
              </a:solidFill>
            </a:endParaRPr>
          </a:p>
        </p:txBody>
      </p:sp>
      <p:sp>
        <p:nvSpPr>
          <p:cNvPr id="10" name="Oval 9"/>
          <p:cNvSpPr/>
          <p:nvPr/>
        </p:nvSpPr>
        <p:spPr>
          <a:xfrm>
            <a:off x="4146551" y="1487596"/>
            <a:ext cx="829210" cy="8292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40</a:t>
            </a:r>
            <a:endParaRPr lang="en-US" sz="2400" b="1" dirty="0">
              <a:solidFill>
                <a:schemeClr val="tx1">
                  <a:lumMod val="95000"/>
                  <a:lumOff val="5000"/>
                </a:schemeClr>
              </a:solidFill>
            </a:endParaRPr>
          </a:p>
        </p:txBody>
      </p:sp>
      <p:sp>
        <p:nvSpPr>
          <p:cNvPr id="11" name="Oval 10"/>
          <p:cNvSpPr/>
          <p:nvPr/>
        </p:nvSpPr>
        <p:spPr>
          <a:xfrm>
            <a:off x="4104425" y="2670009"/>
            <a:ext cx="868837" cy="868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40</a:t>
            </a:r>
            <a:endParaRPr lang="en-US" sz="2400" b="1" dirty="0">
              <a:solidFill>
                <a:schemeClr val="tx1">
                  <a:lumMod val="95000"/>
                  <a:lumOff val="5000"/>
                </a:schemeClr>
              </a:solidFill>
            </a:endParaRPr>
          </a:p>
        </p:txBody>
      </p:sp>
      <p:sp>
        <p:nvSpPr>
          <p:cNvPr id="12" name="Oval 11"/>
          <p:cNvSpPr/>
          <p:nvPr/>
        </p:nvSpPr>
        <p:spPr>
          <a:xfrm>
            <a:off x="4083928" y="3917677"/>
            <a:ext cx="915583" cy="91558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20</a:t>
            </a:r>
            <a:endParaRPr lang="en-US" sz="2400" b="1" dirty="0">
              <a:solidFill>
                <a:schemeClr val="tx1">
                  <a:lumMod val="95000"/>
                  <a:lumOff val="5000"/>
                </a:schemeClr>
              </a:solidFill>
            </a:endParaRPr>
          </a:p>
        </p:txBody>
      </p:sp>
      <p:sp>
        <p:nvSpPr>
          <p:cNvPr id="13" name="Oval 12"/>
          <p:cNvSpPr/>
          <p:nvPr/>
        </p:nvSpPr>
        <p:spPr>
          <a:xfrm>
            <a:off x="4077621" y="5110773"/>
            <a:ext cx="921892" cy="9218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smtClean="0">
                <a:solidFill>
                  <a:schemeClr val="tx1">
                    <a:lumMod val="95000"/>
                    <a:lumOff val="5000"/>
                  </a:schemeClr>
                </a:solidFill>
              </a:rPr>
              <a:t>20</a:t>
            </a:r>
            <a:endParaRPr lang="en-US" sz="2400" b="1" dirty="0">
              <a:solidFill>
                <a:schemeClr val="tx1">
                  <a:lumMod val="95000"/>
                  <a:lumOff val="5000"/>
                </a:schemeClr>
              </a:solidFill>
            </a:endParaRPr>
          </a:p>
        </p:txBody>
      </p:sp>
      <p:grpSp>
        <p:nvGrpSpPr>
          <p:cNvPr id="40" name="39 Grup"/>
          <p:cNvGrpSpPr/>
          <p:nvPr/>
        </p:nvGrpSpPr>
        <p:grpSpPr>
          <a:xfrm>
            <a:off x="6467061" y="4035593"/>
            <a:ext cx="2407506" cy="1000663"/>
            <a:chOff x="6455186" y="3940592"/>
            <a:chExt cx="2407506" cy="1000663"/>
          </a:xfrm>
        </p:grpSpPr>
        <p:sp>
          <p:nvSpPr>
            <p:cNvPr id="28" name="27 Yuvarlatılmış Dikdörtgen"/>
            <p:cNvSpPr/>
            <p:nvPr/>
          </p:nvSpPr>
          <p:spPr>
            <a:xfrm>
              <a:off x="6456928" y="3940592"/>
              <a:ext cx="2320505" cy="10006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tr-TR"/>
            </a:p>
          </p:txBody>
        </p:sp>
        <p:sp>
          <p:nvSpPr>
            <p:cNvPr id="14" name="Rectangle 13"/>
            <p:cNvSpPr/>
            <p:nvPr/>
          </p:nvSpPr>
          <p:spPr>
            <a:xfrm>
              <a:off x="6455186" y="3967143"/>
              <a:ext cx="2407506" cy="954107"/>
            </a:xfrm>
            <a:prstGeom prst="rect">
              <a:avLst/>
            </a:prstGeom>
          </p:spPr>
          <p:txBody>
            <a:bodyPr wrap="square">
              <a:spAutoFit/>
            </a:bodyPr>
            <a:lstStyle/>
            <a:p>
              <a:r>
                <a:rPr lang="tr-TR" sz="1400" b="1" dirty="0" smtClean="0">
                  <a:solidFill>
                    <a:schemeClr val="tx1">
                      <a:lumMod val="95000"/>
                      <a:lumOff val="5000"/>
                    </a:schemeClr>
                  </a:solidFill>
                </a:rPr>
                <a:t>Coğrafya                                   :5</a:t>
              </a:r>
            </a:p>
            <a:p>
              <a:r>
                <a:rPr lang="tr-TR" sz="1400" b="1" dirty="0" smtClean="0">
                  <a:solidFill>
                    <a:schemeClr val="tx1">
                      <a:lumMod val="95000"/>
                      <a:lumOff val="5000"/>
                    </a:schemeClr>
                  </a:solidFill>
                </a:rPr>
                <a:t>Din Kültürü ve Ahlak Bilgisi :5</a:t>
              </a:r>
            </a:p>
            <a:p>
              <a:r>
                <a:rPr lang="tr-TR" sz="1400" b="1" dirty="0" smtClean="0">
                  <a:solidFill>
                    <a:schemeClr val="tx1">
                      <a:lumMod val="95000"/>
                      <a:lumOff val="5000"/>
                    </a:schemeClr>
                  </a:solidFill>
                </a:rPr>
                <a:t>Felsefe                                      :5</a:t>
              </a:r>
            </a:p>
            <a:p>
              <a:r>
                <a:rPr lang="tr-TR" sz="1400" b="1" dirty="0" smtClean="0">
                  <a:solidFill>
                    <a:schemeClr val="tx1">
                      <a:lumMod val="95000"/>
                      <a:lumOff val="5000"/>
                    </a:schemeClr>
                  </a:solidFill>
                </a:rPr>
                <a:t>Tarih                                          :5</a:t>
              </a:r>
              <a:endParaRPr lang="en-US" sz="1400" b="1" dirty="0">
                <a:solidFill>
                  <a:schemeClr val="tx1">
                    <a:lumMod val="95000"/>
                    <a:lumOff val="5000"/>
                  </a:schemeClr>
                </a:solidFill>
              </a:endParaRPr>
            </a:p>
          </p:txBody>
        </p:sp>
      </p:grpSp>
      <p:sp>
        <p:nvSpPr>
          <p:cNvPr id="15" name="TextBox 14"/>
          <p:cNvSpPr txBox="1"/>
          <p:nvPr/>
        </p:nvSpPr>
        <p:spPr>
          <a:xfrm>
            <a:off x="4953178" y="4290529"/>
            <a:ext cx="1570743" cy="369332"/>
          </a:xfrm>
          <a:prstGeom prst="rect">
            <a:avLst/>
          </a:prstGeom>
          <a:noFill/>
        </p:spPr>
        <p:txBody>
          <a:bodyPr wrap="square" rtlCol="0">
            <a:spAutoFit/>
          </a:bodyPr>
          <a:lstStyle/>
          <a:p>
            <a:r>
              <a:rPr lang="tr-TR" b="1" dirty="0" smtClean="0">
                <a:solidFill>
                  <a:schemeClr val="tx2">
                    <a:lumMod val="50000"/>
                  </a:schemeClr>
                </a:solidFill>
              </a:rPr>
              <a:t>Sosyal Bilimler</a:t>
            </a:r>
            <a:endParaRPr lang="en-US" b="1" dirty="0">
              <a:solidFill>
                <a:schemeClr val="tx2">
                  <a:lumMod val="50000"/>
                </a:schemeClr>
              </a:solidFill>
            </a:endParaRPr>
          </a:p>
        </p:txBody>
      </p:sp>
      <p:sp>
        <p:nvSpPr>
          <p:cNvPr id="17" name="TextBox 16"/>
          <p:cNvSpPr txBox="1"/>
          <p:nvPr/>
        </p:nvSpPr>
        <p:spPr>
          <a:xfrm>
            <a:off x="415863" y="2908350"/>
            <a:ext cx="3692948" cy="369332"/>
          </a:xfrm>
          <a:prstGeom prst="rect">
            <a:avLst/>
          </a:prstGeom>
          <a:noFill/>
        </p:spPr>
        <p:txBody>
          <a:bodyPr wrap="square" rtlCol="0">
            <a:spAutoFit/>
          </a:bodyPr>
          <a:lstStyle/>
          <a:p>
            <a:pPr algn="r"/>
            <a:r>
              <a:rPr lang="tr-TR" b="1" dirty="0" smtClean="0">
                <a:solidFill>
                  <a:schemeClr val="tx2">
                    <a:lumMod val="50000"/>
                  </a:schemeClr>
                </a:solidFill>
              </a:rPr>
              <a:t>Matematik</a:t>
            </a:r>
            <a:endParaRPr lang="en-US" b="1" dirty="0">
              <a:solidFill>
                <a:schemeClr val="tx2">
                  <a:lumMod val="50000"/>
                </a:schemeClr>
              </a:solidFill>
            </a:endParaRPr>
          </a:p>
        </p:txBody>
      </p:sp>
      <p:grpSp>
        <p:nvGrpSpPr>
          <p:cNvPr id="45" name="44 Grup"/>
          <p:cNvGrpSpPr/>
          <p:nvPr/>
        </p:nvGrpSpPr>
        <p:grpSpPr>
          <a:xfrm>
            <a:off x="1421229" y="5048023"/>
            <a:ext cx="1348716" cy="836762"/>
            <a:chOff x="1397478" y="4632386"/>
            <a:chExt cx="1348716" cy="836762"/>
          </a:xfrm>
        </p:grpSpPr>
        <p:sp>
          <p:nvSpPr>
            <p:cNvPr id="37" name="36 Yuvarlatılmış Dikdörtgen"/>
            <p:cNvSpPr/>
            <p:nvPr/>
          </p:nvSpPr>
          <p:spPr>
            <a:xfrm>
              <a:off x="1397478" y="4632386"/>
              <a:ext cx="1348716" cy="83676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tr-TR"/>
            </a:p>
          </p:txBody>
        </p:sp>
        <p:sp>
          <p:nvSpPr>
            <p:cNvPr id="18" name="Rectangle 17"/>
            <p:cNvSpPr/>
            <p:nvPr/>
          </p:nvSpPr>
          <p:spPr>
            <a:xfrm>
              <a:off x="1595887" y="4678698"/>
              <a:ext cx="1147313" cy="738664"/>
            </a:xfrm>
            <a:prstGeom prst="rect">
              <a:avLst/>
            </a:prstGeom>
          </p:spPr>
          <p:txBody>
            <a:bodyPr wrap="square">
              <a:spAutoFit/>
            </a:bodyPr>
            <a:lstStyle/>
            <a:p>
              <a:r>
                <a:rPr lang="tr-TR" sz="1400" b="1" dirty="0" smtClean="0">
                  <a:solidFill>
                    <a:schemeClr val="tx1">
                      <a:lumMod val="95000"/>
                      <a:lumOff val="5000"/>
                    </a:schemeClr>
                  </a:solidFill>
                </a:rPr>
                <a:t>Fizik      :7</a:t>
              </a:r>
            </a:p>
            <a:p>
              <a:r>
                <a:rPr lang="tr-TR" sz="1400" b="1" dirty="0" smtClean="0">
                  <a:solidFill>
                    <a:schemeClr val="tx1">
                      <a:lumMod val="95000"/>
                      <a:lumOff val="5000"/>
                    </a:schemeClr>
                  </a:solidFill>
                </a:rPr>
                <a:t>Kimya   :7</a:t>
              </a:r>
            </a:p>
            <a:p>
              <a:r>
                <a:rPr lang="tr-TR" sz="1400" b="1" dirty="0" smtClean="0">
                  <a:solidFill>
                    <a:schemeClr val="tx1">
                      <a:lumMod val="95000"/>
                      <a:lumOff val="5000"/>
                    </a:schemeClr>
                  </a:solidFill>
                </a:rPr>
                <a:t>Biyoloji :6</a:t>
              </a:r>
              <a:endParaRPr lang="en-US" sz="1400" b="1" dirty="0">
                <a:solidFill>
                  <a:schemeClr val="tx1">
                    <a:lumMod val="95000"/>
                    <a:lumOff val="5000"/>
                  </a:schemeClr>
                </a:solidFill>
              </a:endParaRPr>
            </a:p>
          </p:txBody>
        </p:sp>
      </p:grpSp>
      <p:sp>
        <p:nvSpPr>
          <p:cNvPr id="19" name="TextBox 18"/>
          <p:cNvSpPr txBox="1"/>
          <p:nvPr/>
        </p:nvSpPr>
        <p:spPr>
          <a:xfrm>
            <a:off x="429489" y="5277569"/>
            <a:ext cx="3692948" cy="369332"/>
          </a:xfrm>
          <a:prstGeom prst="rect">
            <a:avLst/>
          </a:prstGeom>
          <a:noFill/>
        </p:spPr>
        <p:txBody>
          <a:bodyPr wrap="square" rtlCol="0">
            <a:spAutoFit/>
          </a:bodyPr>
          <a:lstStyle/>
          <a:p>
            <a:pPr algn="r"/>
            <a:r>
              <a:rPr lang="tr-TR" b="1" dirty="0" smtClean="0">
                <a:solidFill>
                  <a:schemeClr val="tx2">
                    <a:lumMod val="50000"/>
                  </a:schemeClr>
                </a:solidFill>
              </a:rPr>
              <a:t>Fen Bilimleri</a:t>
            </a:r>
            <a:endParaRPr lang="en-US" b="1" dirty="0">
              <a:solidFill>
                <a:schemeClr val="tx2">
                  <a:lumMod val="50000"/>
                </a:schemeClr>
              </a:solidFill>
            </a:endParaRPr>
          </a:p>
        </p:txBody>
      </p:sp>
      <p:sp>
        <p:nvSpPr>
          <p:cNvPr id="24" name="Oval 23"/>
          <p:cNvSpPr/>
          <p:nvPr/>
        </p:nvSpPr>
        <p:spPr>
          <a:xfrm>
            <a:off x="4445810" y="1013231"/>
            <a:ext cx="244943" cy="244943"/>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4"/>
          <p:cNvSpPr/>
          <p:nvPr/>
        </p:nvSpPr>
        <p:spPr>
          <a:xfrm>
            <a:off x="4442758" y="6184630"/>
            <a:ext cx="228045" cy="2280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5" name="34 Grup"/>
          <p:cNvGrpSpPr/>
          <p:nvPr/>
        </p:nvGrpSpPr>
        <p:grpSpPr>
          <a:xfrm>
            <a:off x="362310" y="1112807"/>
            <a:ext cx="2389517" cy="1803225"/>
            <a:chOff x="362310" y="1112807"/>
            <a:chExt cx="2389517" cy="1803225"/>
          </a:xfrm>
        </p:grpSpPr>
        <p:sp>
          <p:nvSpPr>
            <p:cNvPr id="31" name="30 Metin kutusu"/>
            <p:cNvSpPr txBox="1"/>
            <p:nvPr/>
          </p:nvSpPr>
          <p:spPr>
            <a:xfrm>
              <a:off x="362310" y="1112807"/>
              <a:ext cx="2389517" cy="1323439"/>
            </a:xfrm>
            <a:prstGeom prst="rect">
              <a:avLst/>
            </a:prstGeom>
            <a:noFill/>
          </p:spPr>
          <p:txBody>
            <a:bodyPr wrap="square" rtlCol="0">
              <a:spAutoFit/>
            </a:bodyPr>
            <a:lstStyle/>
            <a:p>
              <a:pPr marL="144000">
                <a:spcAft>
                  <a:spcPts val="600"/>
                </a:spcAft>
              </a:pPr>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120</a:t>
              </a:r>
              <a:endParaRPr lang="tr-TR" dirty="0"/>
            </a:p>
          </p:txBody>
        </p:sp>
        <p:sp>
          <p:nvSpPr>
            <p:cNvPr id="33" name="32 Metin kutusu"/>
            <p:cNvSpPr txBox="1"/>
            <p:nvPr/>
          </p:nvSpPr>
          <p:spPr>
            <a:xfrm>
              <a:off x="672860" y="1992702"/>
              <a:ext cx="1535503" cy="923330"/>
            </a:xfrm>
            <a:prstGeom prst="rect">
              <a:avLst/>
            </a:prstGeom>
            <a:noFill/>
          </p:spPr>
          <p:txBody>
            <a:bodyPr wrap="square" rtlCol="0">
              <a:spAutoFit/>
            </a:bodyPr>
            <a:lstStyle/>
            <a:p>
              <a:r>
                <a:rPr lang="tr-TR" sz="5400" dirty="0" smtClean="0"/>
                <a:t>Soru</a:t>
              </a:r>
              <a:endParaRPr lang="tr-TR" sz="5400" dirty="0"/>
            </a:p>
          </p:txBody>
        </p:sp>
      </p:grpSp>
      <p:grpSp>
        <p:nvGrpSpPr>
          <p:cNvPr id="46" name="45 Grup"/>
          <p:cNvGrpSpPr/>
          <p:nvPr/>
        </p:nvGrpSpPr>
        <p:grpSpPr>
          <a:xfrm>
            <a:off x="6576278" y="1199557"/>
            <a:ext cx="2389517" cy="1691296"/>
            <a:chOff x="6208143" y="980536"/>
            <a:chExt cx="2389517" cy="1691296"/>
          </a:xfrm>
        </p:grpSpPr>
        <p:sp>
          <p:nvSpPr>
            <p:cNvPr id="32" name="31 Metin kutusu"/>
            <p:cNvSpPr txBox="1"/>
            <p:nvPr/>
          </p:nvSpPr>
          <p:spPr>
            <a:xfrm>
              <a:off x="6208143" y="980536"/>
              <a:ext cx="2389517" cy="1323439"/>
            </a:xfrm>
            <a:prstGeom prst="rect">
              <a:avLst/>
            </a:prstGeom>
            <a:noFill/>
          </p:spPr>
          <p:txBody>
            <a:bodyPr wrap="square" rtlCol="0">
              <a:spAutoFit/>
            </a:bodyPr>
            <a:lstStyle/>
            <a:p>
              <a:r>
                <a:rPr lang="tr-TR"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165</a:t>
              </a:r>
              <a:endParaRPr lang="tr-TR" dirty="0"/>
            </a:p>
          </p:txBody>
        </p:sp>
        <p:sp>
          <p:nvSpPr>
            <p:cNvPr id="34" name="33 Metin kutusu"/>
            <p:cNvSpPr txBox="1"/>
            <p:nvPr/>
          </p:nvSpPr>
          <p:spPr>
            <a:xfrm>
              <a:off x="6320286" y="1963946"/>
              <a:ext cx="1788544" cy="707886"/>
            </a:xfrm>
            <a:prstGeom prst="rect">
              <a:avLst/>
            </a:prstGeom>
            <a:noFill/>
          </p:spPr>
          <p:txBody>
            <a:bodyPr wrap="square" rtlCol="0">
              <a:spAutoFit/>
            </a:bodyPr>
            <a:lstStyle/>
            <a:p>
              <a:r>
                <a:rPr lang="tr-TR" sz="4000" dirty="0" smtClean="0"/>
                <a:t>Dakika</a:t>
              </a:r>
              <a:endParaRPr lang="tr-TR" sz="4000" dirty="0"/>
            </a:p>
          </p:txBody>
        </p:sp>
      </p:grpSp>
      <p:sp>
        <p:nvSpPr>
          <p:cNvPr id="30" name="29 Slayt Numarası Yer Tutucusu"/>
          <p:cNvSpPr>
            <a:spLocks noGrp="1"/>
          </p:cNvSpPr>
          <p:nvPr>
            <p:ph type="sldNum" sz="quarter" idx="12"/>
          </p:nvPr>
        </p:nvSpPr>
        <p:spPr/>
        <p:txBody>
          <a:bodyPr/>
          <a:lstStyle/>
          <a:p>
            <a:fld id="{2F0443AE-4F20-4B40-B91B-135E9B6A23DD}" type="slidenum">
              <a:rPr lang="en-US" smtClean="0"/>
              <a:pPr/>
              <a:t>5</a:t>
            </a:fld>
            <a:endParaRPr lang="en-US"/>
          </a:p>
        </p:txBody>
      </p:sp>
    </p:spTree>
    <p:extLst>
      <p:ext uri="{BB962C8B-B14F-4D97-AF65-F5344CB8AC3E}">
        <p14:creationId xmlns="" xmlns:p14="http://schemas.microsoft.com/office/powerpoint/2010/main" val="361515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770" decel="100000"/>
                                        <p:tgtEl>
                                          <p:spTgt spid="35"/>
                                        </p:tgtEl>
                                      </p:cBhvr>
                                    </p:animEffect>
                                    <p:animScale>
                                      <p:cBhvr>
                                        <p:cTn id="8" dur="770" decel="100000"/>
                                        <p:tgtEl>
                                          <p:spTgt spid="35"/>
                                        </p:tgtEl>
                                      </p:cBhvr>
                                      <p:from x="10000" y="10000"/>
                                      <p:to x="200000" y="450000"/>
                                    </p:animScale>
                                    <p:animScale>
                                      <p:cBhvr>
                                        <p:cTn id="9" dur="1230" accel="100000" fill="hold">
                                          <p:stCondLst>
                                            <p:cond delay="770"/>
                                          </p:stCondLst>
                                        </p:cTn>
                                        <p:tgtEl>
                                          <p:spTgt spid="35"/>
                                        </p:tgtEl>
                                      </p:cBhvr>
                                      <p:from x="200000" y="450000"/>
                                      <p:to x="100000" y="100000"/>
                                    </p:animScale>
                                    <p:set>
                                      <p:cBhvr>
                                        <p:cTn id="10" dur="770" fill="hold"/>
                                        <p:tgtEl>
                                          <p:spTgt spid="35"/>
                                        </p:tgtEl>
                                        <p:attrNameLst>
                                          <p:attrName>ppt_x</p:attrName>
                                        </p:attrNameLst>
                                      </p:cBhvr>
                                      <p:to>
                                        <p:strVal val="(0.5)"/>
                                      </p:to>
                                    </p:set>
                                    <p:anim from="(0.5)" to="(#ppt_x)" calcmode="lin" valueType="num">
                                      <p:cBhvr>
                                        <p:cTn id="11" dur="1230" accel="100000" fill="hold">
                                          <p:stCondLst>
                                            <p:cond delay="770"/>
                                          </p:stCondLst>
                                        </p:cTn>
                                        <p:tgtEl>
                                          <p:spTgt spid="35"/>
                                        </p:tgtEl>
                                        <p:attrNameLst>
                                          <p:attrName>ppt_x</p:attrName>
                                        </p:attrNameLst>
                                      </p:cBhvr>
                                    </p:anim>
                                    <p:set>
                                      <p:cBhvr>
                                        <p:cTn id="12" dur="770" fill="hold"/>
                                        <p:tgtEl>
                                          <p:spTgt spid="35"/>
                                        </p:tgtEl>
                                        <p:attrNameLst>
                                          <p:attrName>ppt_y</p:attrName>
                                        </p:attrNameLst>
                                      </p:cBhvr>
                                      <p:to>
                                        <p:strVal val="(#ppt_y+0.4)"/>
                                      </p:to>
                                    </p:set>
                                    <p:anim from="(#ppt_y+0.4)" to="(#ppt_y)" calcmode="lin" valueType="num">
                                      <p:cBhvr>
                                        <p:cTn id="13" dur="1230" accel="100000" fill="hold">
                                          <p:stCondLst>
                                            <p:cond delay="770"/>
                                          </p:stCondLst>
                                        </p:cTn>
                                        <p:tgtEl>
                                          <p:spTgt spid="35"/>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770" decel="100000"/>
                                        <p:tgtEl>
                                          <p:spTgt spid="46"/>
                                        </p:tgtEl>
                                      </p:cBhvr>
                                    </p:animEffect>
                                    <p:animScale>
                                      <p:cBhvr>
                                        <p:cTn id="19" dur="770" decel="100000"/>
                                        <p:tgtEl>
                                          <p:spTgt spid="46"/>
                                        </p:tgtEl>
                                      </p:cBhvr>
                                      <p:from x="10000" y="10000"/>
                                      <p:to x="200000" y="450000"/>
                                    </p:animScale>
                                    <p:animScale>
                                      <p:cBhvr>
                                        <p:cTn id="20" dur="1230" accel="100000" fill="hold">
                                          <p:stCondLst>
                                            <p:cond delay="770"/>
                                          </p:stCondLst>
                                        </p:cTn>
                                        <p:tgtEl>
                                          <p:spTgt spid="46"/>
                                        </p:tgtEl>
                                      </p:cBhvr>
                                      <p:from x="200000" y="450000"/>
                                      <p:to x="100000" y="100000"/>
                                    </p:animScale>
                                    <p:set>
                                      <p:cBhvr>
                                        <p:cTn id="21" dur="770" fill="hold"/>
                                        <p:tgtEl>
                                          <p:spTgt spid="46"/>
                                        </p:tgtEl>
                                        <p:attrNameLst>
                                          <p:attrName>ppt_x</p:attrName>
                                        </p:attrNameLst>
                                      </p:cBhvr>
                                      <p:to>
                                        <p:strVal val="(0.5)"/>
                                      </p:to>
                                    </p:set>
                                    <p:anim from="(0.5)" to="(#ppt_x)" calcmode="lin" valueType="num">
                                      <p:cBhvr>
                                        <p:cTn id="22" dur="1230" accel="100000" fill="hold">
                                          <p:stCondLst>
                                            <p:cond delay="770"/>
                                          </p:stCondLst>
                                        </p:cTn>
                                        <p:tgtEl>
                                          <p:spTgt spid="46"/>
                                        </p:tgtEl>
                                        <p:attrNameLst>
                                          <p:attrName>ppt_x</p:attrName>
                                        </p:attrNameLst>
                                      </p:cBhvr>
                                    </p:anim>
                                    <p:set>
                                      <p:cBhvr>
                                        <p:cTn id="23" dur="770" fill="hold"/>
                                        <p:tgtEl>
                                          <p:spTgt spid="46"/>
                                        </p:tgtEl>
                                        <p:attrNameLst>
                                          <p:attrName>ppt_y</p:attrName>
                                        </p:attrNameLst>
                                      </p:cBhvr>
                                      <p:to>
                                        <p:strVal val="(#ppt_y+0.4)"/>
                                      </p:to>
                                    </p:set>
                                    <p:anim from="(#ppt_y+0.4)" to="(#ppt_y)" calcmode="lin" valueType="num">
                                      <p:cBhvr>
                                        <p:cTn id="24" dur="1230" accel="100000" fill="hold">
                                          <p:stCondLst>
                                            <p:cond delay="770"/>
                                          </p:stCondLst>
                                        </p:cTn>
                                        <p:tgtEl>
                                          <p:spTgt spid="46"/>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39" presetClass="entr" presetSubtype="0" accel="10000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1000"/>
                            </p:stCondLst>
                            <p:childTnLst>
                              <p:par>
                                <p:cTn id="41" presetID="54" presetClass="entr" presetSubtype="0" accel="10000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strVal val="#ppt_w*0.05"/>
                                          </p:val>
                                        </p:tav>
                                        <p:tav tm="100000">
                                          <p:val>
                                            <p:strVal val="#ppt_w"/>
                                          </p:val>
                                        </p:tav>
                                      </p:tavLst>
                                    </p:anim>
                                    <p:anim calcmode="lin" valueType="num">
                                      <p:cBhvr>
                                        <p:cTn id="44" dur="500" fill="hold"/>
                                        <p:tgtEl>
                                          <p:spTgt spid="40"/>
                                        </p:tgtEl>
                                        <p:attrNameLst>
                                          <p:attrName>ppt_h</p:attrName>
                                        </p:attrNameLst>
                                      </p:cBhvr>
                                      <p:tavLst>
                                        <p:tav tm="0">
                                          <p:val>
                                            <p:strVal val="#ppt_h"/>
                                          </p:val>
                                        </p:tav>
                                        <p:tav tm="100000">
                                          <p:val>
                                            <p:strVal val="#ppt_h"/>
                                          </p:val>
                                        </p:tav>
                                      </p:tavLst>
                                    </p:anim>
                                    <p:anim calcmode="lin" valueType="num">
                                      <p:cBhvr>
                                        <p:cTn id="45" dur="500" fill="hold"/>
                                        <p:tgtEl>
                                          <p:spTgt spid="40"/>
                                        </p:tgtEl>
                                        <p:attrNameLst>
                                          <p:attrName>ppt_x</p:attrName>
                                        </p:attrNameLst>
                                      </p:cBhvr>
                                      <p:tavLst>
                                        <p:tav tm="0">
                                          <p:val>
                                            <p:strVal val="#ppt_x-.2"/>
                                          </p:val>
                                        </p:tav>
                                        <p:tav tm="100000">
                                          <p:val>
                                            <p:strVal val="#ppt_x"/>
                                          </p:val>
                                        </p:tav>
                                      </p:tavLst>
                                    </p:anim>
                                    <p:anim calcmode="lin" valueType="num">
                                      <p:cBhvr>
                                        <p:cTn id="46" dur="500" fill="hold"/>
                                        <p:tgtEl>
                                          <p:spTgt spid="40"/>
                                        </p:tgtEl>
                                        <p:attrNameLst>
                                          <p:attrName>ppt_y</p:attrName>
                                        </p:attrNameLst>
                                      </p:cBhvr>
                                      <p:tavLst>
                                        <p:tav tm="0">
                                          <p:val>
                                            <p:strVal val="#ppt_y"/>
                                          </p:val>
                                        </p:tav>
                                        <p:tav tm="100000">
                                          <p:val>
                                            <p:strVal val="#ppt_y"/>
                                          </p:val>
                                        </p:tav>
                                      </p:tavLst>
                                    </p:anim>
                                    <p:animEffect transition="in" filter="fade">
                                      <p:cBhvr>
                                        <p:cTn id="47" dur="500"/>
                                        <p:tgtEl>
                                          <p:spTgt spid="40"/>
                                        </p:tgtEl>
                                      </p:cBhvr>
                                    </p:animEffect>
                                  </p:childTnLst>
                                </p:cTn>
                              </p:par>
                            </p:childTnLst>
                          </p:cTn>
                        </p:par>
                        <p:par>
                          <p:cTn id="48" fill="hold">
                            <p:stCondLst>
                              <p:cond delay="1500"/>
                            </p:stCondLst>
                            <p:childTnLst>
                              <p:par>
                                <p:cTn id="49" presetID="54" presetClass="entr" presetSubtype="0" accel="100000" fill="hold"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500" fill="hold"/>
                                        <p:tgtEl>
                                          <p:spTgt spid="45"/>
                                        </p:tgtEl>
                                        <p:attrNameLst>
                                          <p:attrName>ppt_w</p:attrName>
                                        </p:attrNameLst>
                                      </p:cBhvr>
                                      <p:tavLst>
                                        <p:tav tm="0">
                                          <p:val>
                                            <p:strVal val="#ppt_w*0.05"/>
                                          </p:val>
                                        </p:tav>
                                        <p:tav tm="100000">
                                          <p:val>
                                            <p:strVal val="#ppt_w"/>
                                          </p:val>
                                        </p:tav>
                                      </p:tavLst>
                                    </p:anim>
                                    <p:anim calcmode="lin" valueType="num">
                                      <p:cBhvr>
                                        <p:cTn id="52" dur="500" fill="hold"/>
                                        <p:tgtEl>
                                          <p:spTgt spid="45"/>
                                        </p:tgtEl>
                                        <p:attrNameLst>
                                          <p:attrName>ppt_h</p:attrName>
                                        </p:attrNameLst>
                                      </p:cBhvr>
                                      <p:tavLst>
                                        <p:tav tm="0">
                                          <p:val>
                                            <p:strVal val="#ppt_h"/>
                                          </p:val>
                                        </p:tav>
                                        <p:tav tm="100000">
                                          <p:val>
                                            <p:strVal val="#ppt_h"/>
                                          </p:val>
                                        </p:tav>
                                      </p:tavLst>
                                    </p:anim>
                                    <p:anim calcmode="lin" valueType="num">
                                      <p:cBhvr>
                                        <p:cTn id="53" dur="500" fill="hold"/>
                                        <p:tgtEl>
                                          <p:spTgt spid="45"/>
                                        </p:tgtEl>
                                        <p:attrNameLst>
                                          <p:attrName>ppt_x</p:attrName>
                                        </p:attrNameLst>
                                      </p:cBhvr>
                                      <p:tavLst>
                                        <p:tav tm="0">
                                          <p:val>
                                            <p:strVal val="#ppt_x-.2"/>
                                          </p:val>
                                        </p:tav>
                                        <p:tav tm="100000">
                                          <p:val>
                                            <p:strVal val="#ppt_x"/>
                                          </p:val>
                                        </p:tav>
                                      </p:tavLst>
                                    </p:anim>
                                    <p:anim calcmode="lin" valueType="num">
                                      <p:cBhvr>
                                        <p:cTn id="54" dur="500" fill="hold"/>
                                        <p:tgtEl>
                                          <p:spTgt spid="45"/>
                                        </p:tgtEl>
                                        <p:attrNameLst>
                                          <p:attrName>ppt_y</p:attrName>
                                        </p:attrNameLst>
                                      </p:cBhvr>
                                      <p:tavLst>
                                        <p:tav tm="0">
                                          <p:val>
                                            <p:strVal val="#ppt_y"/>
                                          </p:val>
                                        </p:tav>
                                        <p:tav tm="100000">
                                          <p:val>
                                            <p:strVal val="#ppt_y"/>
                                          </p:val>
                                        </p:tav>
                                      </p:tavLst>
                                    </p:anim>
                                    <p:animEffect transition="in" filter="fade">
                                      <p:cBhvr>
                                        <p:cTn id="55" dur="500"/>
                                        <p:tgtEl>
                                          <p:spTgt spid="45"/>
                                        </p:tgtEl>
                                      </p:cBhvr>
                                    </p:animEffect>
                                  </p:childTnLst>
                                </p:cTn>
                              </p:par>
                            </p:childTnLst>
                          </p:cTn>
                        </p:par>
                        <p:par>
                          <p:cTn id="56" fill="hold">
                            <p:stCondLst>
                              <p:cond delay="2000"/>
                            </p:stCondLst>
                            <p:childTnLst>
                              <p:par>
                                <p:cTn id="57" presetID="39" presetClass="entr" presetSubtype="0" accel="10000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6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6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62" dur="500" fill="hold"/>
                                        <p:tgtEl>
                                          <p:spTgt spid="12"/>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39" presetClass="entr" presetSubtype="0" accel="10000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67"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68"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6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4" name="3 İçerik Yer Tutucusu" descr="yks-soru-sayilari.jpg"/>
          <p:cNvPicPr>
            <a:picLocks noGrp="1" noChangeAspect="1"/>
          </p:cNvPicPr>
          <p:nvPr>
            <p:ph idx="1"/>
          </p:nvPr>
        </p:nvPicPr>
        <p:blipFill>
          <a:blip r:embed="rId2" cstate="print"/>
          <a:stretch>
            <a:fillRect/>
          </a:stretch>
        </p:blipFill>
        <p:spPr>
          <a:xfrm>
            <a:off x="3774711" y="905654"/>
            <a:ext cx="5214910" cy="5797969"/>
          </a:xfrm>
        </p:spPr>
      </p:pic>
      <p:sp>
        <p:nvSpPr>
          <p:cNvPr id="5" name="TextBox 4"/>
          <p:cNvSpPr txBox="1"/>
          <p:nvPr/>
        </p:nvSpPr>
        <p:spPr>
          <a:xfrm>
            <a:off x="-166254" y="-71254"/>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Iı</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 oturum</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6" name="Rectangle 5"/>
          <p:cNvSpPr/>
          <p:nvPr/>
        </p:nvSpPr>
        <p:spPr>
          <a:xfrm>
            <a:off x="290966" y="445781"/>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7 Oval"/>
          <p:cNvSpPr/>
          <p:nvPr/>
        </p:nvSpPr>
        <p:spPr>
          <a:xfrm>
            <a:off x="249380" y="1167124"/>
            <a:ext cx="1745676" cy="1635453"/>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Soru Sayısı</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8 Oval"/>
          <p:cNvSpPr/>
          <p:nvPr/>
        </p:nvSpPr>
        <p:spPr>
          <a:xfrm>
            <a:off x="1969324" y="4035631"/>
            <a:ext cx="1308266" cy="133201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180</a:t>
            </a:r>
          </a:p>
          <a:p>
            <a:pPr algn="ctr"/>
            <a:r>
              <a:rPr lang="tr-TR"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Dk</a:t>
            </a:r>
            <a:r>
              <a:rPr lang="tr-TR"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tr-TR"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9 Resim" descr="forum_eylemce_clock_82.png"/>
          <p:cNvPicPr>
            <a:picLocks noChangeAspect="1"/>
          </p:cNvPicPr>
          <p:nvPr/>
        </p:nvPicPr>
        <p:blipFill>
          <a:blip r:embed="rId3" cstate="print"/>
          <a:stretch>
            <a:fillRect/>
          </a:stretch>
        </p:blipFill>
        <p:spPr>
          <a:xfrm>
            <a:off x="293819" y="3813262"/>
            <a:ext cx="1760612" cy="1772508"/>
          </a:xfrm>
          <a:prstGeom prst="rect">
            <a:avLst/>
          </a:prstGeom>
        </p:spPr>
      </p:pic>
      <p:sp>
        <p:nvSpPr>
          <p:cNvPr id="11" name="10 Oval"/>
          <p:cNvSpPr/>
          <p:nvPr/>
        </p:nvSpPr>
        <p:spPr>
          <a:xfrm>
            <a:off x="1983181" y="1520041"/>
            <a:ext cx="1306286" cy="124691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dirty="0" smtClean="0"/>
              <a:t>160</a:t>
            </a:r>
            <a:endParaRPr lang="tr-TR" sz="3600" b="1" dirty="0"/>
          </a:p>
        </p:txBody>
      </p:sp>
      <p:sp>
        <p:nvSpPr>
          <p:cNvPr id="13" name="12 Slayt Numarası Yer Tutucusu"/>
          <p:cNvSpPr>
            <a:spLocks noGrp="1"/>
          </p:cNvSpPr>
          <p:nvPr>
            <p:ph type="sldNum" sz="quarter" idx="12"/>
          </p:nvPr>
        </p:nvSpPr>
        <p:spPr>
          <a:xfrm>
            <a:off x="0" y="6356350"/>
            <a:ext cx="606056" cy="365125"/>
          </a:xfrm>
        </p:spPr>
        <p:txBody>
          <a:bodyPr/>
          <a:lstStyle/>
          <a:p>
            <a:fld id="{2F0443AE-4F20-4B40-B91B-135E9B6A23DD}"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3" presetClass="entr" presetSubtype="1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33" name="TextBox 4"/>
          <p:cNvSpPr txBox="1"/>
          <p:nvPr/>
        </p:nvSpPr>
        <p:spPr>
          <a:xfrm>
            <a:off x="-163902" y="10465"/>
            <a:ext cx="9144000" cy="1077218"/>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dİl</a:t>
            </a: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 </a:t>
            </a:r>
            <a:r>
              <a:rPr lang="tr-TR" sz="4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rPr>
              <a:t>sInavI</a:t>
            </a:r>
            <a:endPar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a typeface="Roboto Bk" pitchFamily="2" charset="0"/>
            </a:endParaRPr>
          </a:p>
        </p:txBody>
      </p:sp>
      <p:sp>
        <p:nvSpPr>
          <p:cNvPr id="34" name="Rectangle 5"/>
          <p:cNvSpPr/>
          <p:nvPr/>
        </p:nvSpPr>
        <p:spPr>
          <a:xfrm>
            <a:off x="243463" y="576412"/>
            <a:ext cx="8208499" cy="461665"/>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SORU SAYISI VE SINAV SÜRESİ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2" name="11 Resim" descr="foreign-languages.jpg"/>
          <p:cNvPicPr>
            <a:picLocks noChangeAspect="1"/>
          </p:cNvPicPr>
          <p:nvPr/>
        </p:nvPicPr>
        <p:blipFill>
          <a:blip r:embed="rId3" cstate="print"/>
          <a:stretch>
            <a:fillRect/>
          </a:stretch>
        </p:blipFill>
        <p:spPr>
          <a:xfrm>
            <a:off x="0" y="1853608"/>
            <a:ext cx="3133061" cy="3133061"/>
          </a:xfrm>
          <a:prstGeom prst="rect">
            <a:avLst/>
          </a:prstGeom>
        </p:spPr>
      </p:pic>
      <p:sp>
        <p:nvSpPr>
          <p:cNvPr id="18" name="17 Slayt Numarası Yer Tutucusu"/>
          <p:cNvSpPr>
            <a:spLocks noGrp="1"/>
          </p:cNvSpPr>
          <p:nvPr>
            <p:ph type="sldNum" sz="quarter" idx="12"/>
          </p:nvPr>
        </p:nvSpPr>
        <p:spPr/>
        <p:txBody>
          <a:bodyPr/>
          <a:lstStyle/>
          <a:p>
            <a:fld id="{2F0443AE-4F20-4B40-B91B-135E9B6A23DD}" type="slidenum">
              <a:rPr lang="en-US" smtClean="0"/>
              <a:pPr/>
              <a:t>7</a:t>
            </a:fld>
            <a:endParaRPr lang="en-US"/>
          </a:p>
        </p:txBody>
      </p:sp>
      <p:grpSp>
        <p:nvGrpSpPr>
          <p:cNvPr id="5" name="Grup 4"/>
          <p:cNvGrpSpPr/>
          <p:nvPr/>
        </p:nvGrpSpPr>
        <p:grpSpPr>
          <a:xfrm>
            <a:off x="3391786" y="2197505"/>
            <a:ext cx="4008474" cy="871870"/>
            <a:chOff x="3391786" y="2197505"/>
            <a:chExt cx="4008474" cy="871870"/>
          </a:xfrm>
        </p:grpSpPr>
        <p:sp>
          <p:nvSpPr>
            <p:cNvPr id="19" name="18 Yuvarlatılmış Dikdörtgen"/>
            <p:cNvSpPr/>
            <p:nvPr/>
          </p:nvSpPr>
          <p:spPr>
            <a:xfrm>
              <a:off x="3391786" y="2197505"/>
              <a:ext cx="4008474" cy="8718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sz="2400" b="1" dirty="0" smtClean="0"/>
                <a:t>Soru Sayısı</a:t>
              </a:r>
              <a:endParaRPr lang="tr-TR" sz="2400" b="1" dirty="0"/>
            </a:p>
          </p:txBody>
        </p:sp>
        <p:sp>
          <p:nvSpPr>
            <p:cNvPr id="4" name="Oval 3"/>
            <p:cNvSpPr/>
            <p:nvPr/>
          </p:nvSpPr>
          <p:spPr>
            <a:xfrm>
              <a:off x="6145620" y="2229403"/>
              <a:ext cx="1117304" cy="83997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smtClean="0"/>
                <a:t>80</a:t>
              </a:r>
              <a:endParaRPr lang="tr-TR" sz="3600" b="1" dirty="0"/>
            </a:p>
          </p:txBody>
        </p:sp>
      </p:grpSp>
      <p:grpSp>
        <p:nvGrpSpPr>
          <p:cNvPr id="6" name="Grup 5"/>
          <p:cNvGrpSpPr/>
          <p:nvPr/>
        </p:nvGrpSpPr>
        <p:grpSpPr>
          <a:xfrm>
            <a:off x="3391786" y="3661145"/>
            <a:ext cx="4646428" cy="873752"/>
            <a:chOff x="3391786" y="3661145"/>
            <a:chExt cx="4646428" cy="873752"/>
          </a:xfrm>
        </p:grpSpPr>
        <p:sp>
          <p:nvSpPr>
            <p:cNvPr id="21" name="20 Yuvarlatılmış Dikdörtgen"/>
            <p:cNvSpPr/>
            <p:nvPr/>
          </p:nvSpPr>
          <p:spPr>
            <a:xfrm>
              <a:off x="3391786" y="3661145"/>
              <a:ext cx="4646428" cy="8718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tr-TR" sz="2400" b="1" dirty="0" smtClean="0"/>
                <a:t>Sınav Süresi</a:t>
              </a:r>
              <a:endParaRPr lang="tr-TR" sz="2400" b="1" dirty="0"/>
            </a:p>
          </p:txBody>
        </p:sp>
        <p:sp>
          <p:nvSpPr>
            <p:cNvPr id="22" name="Oval 21"/>
            <p:cNvSpPr/>
            <p:nvPr/>
          </p:nvSpPr>
          <p:spPr>
            <a:xfrm>
              <a:off x="6583325" y="3661145"/>
              <a:ext cx="1316666" cy="8737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b="1" dirty="0" smtClean="0"/>
                <a:t>120</a:t>
              </a:r>
              <a:endParaRPr lang="tr-TR" sz="3600" b="1" dirty="0"/>
            </a:p>
          </p:txBody>
        </p:sp>
      </p:grpSp>
    </p:spTree>
    <p:extLst>
      <p:ext uri="{BB962C8B-B14F-4D97-AF65-F5344CB8AC3E}">
        <p14:creationId xmlns="" xmlns:p14="http://schemas.microsoft.com/office/powerpoint/2010/main" val="359569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6"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1457281"/>
            <a:ext cx="9144000" cy="830998"/>
            <a:chOff x="0" y="159943"/>
            <a:chExt cx="12192000" cy="1107998"/>
          </a:xfrm>
        </p:grpSpPr>
        <p:sp>
          <p:nvSpPr>
            <p:cNvPr id="5" name="TextBox 4"/>
            <p:cNvSpPr txBox="1"/>
            <p:nvPr/>
          </p:nvSpPr>
          <p:spPr>
            <a:xfrm>
              <a:off x="0" y="159943"/>
              <a:ext cx="12192000" cy="1107998"/>
            </a:xfrm>
            <a:prstGeom prst="rect">
              <a:avLst/>
            </a:prstGeom>
            <a:noFill/>
          </p:spPr>
          <p:txBody>
            <a:bodyPr wrap="square" rtlCol="0">
              <a:spAutoFit/>
            </a:bodyPr>
            <a:lstStyle/>
            <a:p>
              <a:pPr algn="ctr"/>
              <a:r>
                <a:rPr lang="tr-TR" sz="4800" b="1" dirty="0" smtClean="0">
                  <a:solidFill>
                    <a:srgbClr val="FF0000"/>
                  </a:solidFill>
                  <a:latin typeface="Arial Black" pitchFamily="34" charset="0"/>
                </a:rPr>
                <a:t> </a:t>
              </a:r>
              <a:endParaRPr lang="en-US" sz="4800" b="1" dirty="0">
                <a:solidFill>
                  <a:srgbClr val="FF0000"/>
                </a:solidFill>
                <a:latin typeface="Arial Black" pitchFamily="34" charset="0"/>
              </a:endParaRPr>
            </a:p>
          </p:txBody>
        </p:sp>
        <p:sp>
          <p:nvSpPr>
            <p:cNvPr id="6" name="Rectangle 5"/>
            <p:cNvSpPr/>
            <p:nvPr/>
          </p:nvSpPr>
          <p:spPr>
            <a:xfrm>
              <a:off x="382367" y="582742"/>
              <a:ext cx="10944665" cy="533481"/>
            </a:xfrm>
            <a:prstGeom prst="rect">
              <a:avLst/>
            </a:prstGeom>
          </p:spPr>
          <p:txBody>
            <a:bodyPr wrap="square">
              <a:spAutoFit/>
            </a:bodyPr>
            <a:lstStyle/>
            <a:p>
              <a:pPr algn="ctr"/>
              <a:r>
                <a:rPr lang="tr-TR" sz="2000" b="1" dirty="0" smtClean="0">
                  <a:solidFill>
                    <a:schemeClr val="tx2">
                      <a:lumMod val="50000"/>
                    </a:schemeClr>
                  </a:solidFill>
                </a:rPr>
                <a:t>TEMEL YETERLİLİK TESTİ</a:t>
              </a:r>
              <a:endParaRPr lang="en-US" sz="2000" b="1" dirty="0">
                <a:solidFill>
                  <a:schemeClr val="tx2">
                    <a:lumMod val="50000"/>
                  </a:schemeClr>
                </a:solidFill>
              </a:endParaRPr>
            </a:p>
          </p:txBody>
        </p:sp>
      </p:grpSp>
      <p:grpSp>
        <p:nvGrpSpPr>
          <p:cNvPr id="3" name="31 Grup"/>
          <p:cNvGrpSpPr/>
          <p:nvPr/>
        </p:nvGrpSpPr>
        <p:grpSpPr>
          <a:xfrm>
            <a:off x="1992087" y="2907379"/>
            <a:ext cx="2481943" cy="392087"/>
            <a:chOff x="1992087" y="2907379"/>
            <a:chExt cx="2481943" cy="392087"/>
          </a:xfrm>
        </p:grpSpPr>
        <p:sp>
          <p:nvSpPr>
            <p:cNvPr id="8" name="Pentagon 7"/>
            <p:cNvSpPr/>
            <p:nvPr/>
          </p:nvSpPr>
          <p:spPr>
            <a:xfrm>
              <a:off x="1992087" y="2907580"/>
              <a:ext cx="2481943" cy="391886"/>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606792" y="2907379"/>
              <a:ext cx="1812808" cy="338554"/>
            </a:xfrm>
            <a:prstGeom prst="rect">
              <a:avLst/>
            </a:prstGeom>
          </p:spPr>
          <p:txBody>
            <a:bodyPr wrap="square">
              <a:spAutoFit/>
            </a:bodyPr>
            <a:lstStyle/>
            <a:p>
              <a:r>
                <a:rPr lang="tr-TR" sz="1600" b="1" dirty="0" smtClean="0">
                  <a:solidFill>
                    <a:schemeClr val="bg1"/>
                  </a:solidFill>
                  <a:latin typeface="Arial Black" pitchFamily="34" charset="0"/>
                </a:rPr>
                <a:t>Fen Bilimleri</a:t>
              </a:r>
              <a:endParaRPr lang="en-US" sz="1600" b="1" dirty="0">
                <a:solidFill>
                  <a:schemeClr val="bg1"/>
                </a:solidFill>
                <a:latin typeface="Arial Black" pitchFamily="34" charset="0"/>
              </a:endParaRPr>
            </a:p>
          </p:txBody>
        </p:sp>
      </p:grpSp>
      <p:grpSp>
        <p:nvGrpSpPr>
          <p:cNvPr id="4" name="32 Grup"/>
          <p:cNvGrpSpPr/>
          <p:nvPr/>
        </p:nvGrpSpPr>
        <p:grpSpPr>
          <a:xfrm>
            <a:off x="2302329" y="3383629"/>
            <a:ext cx="2481943" cy="394247"/>
            <a:chOff x="2302329" y="3383629"/>
            <a:chExt cx="2481943" cy="394247"/>
          </a:xfrm>
        </p:grpSpPr>
        <p:sp>
          <p:nvSpPr>
            <p:cNvPr id="9" name="Pentagon 8"/>
            <p:cNvSpPr/>
            <p:nvPr/>
          </p:nvSpPr>
          <p:spPr>
            <a:xfrm>
              <a:off x="2302329" y="3385990"/>
              <a:ext cx="2481943" cy="391886"/>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13"/>
            <p:cNvSpPr/>
            <p:nvPr/>
          </p:nvSpPr>
          <p:spPr>
            <a:xfrm>
              <a:off x="2892542" y="3383629"/>
              <a:ext cx="1746133" cy="338554"/>
            </a:xfrm>
            <a:prstGeom prst="rect">
              <a:avLst/>
            </a:prstGeom>
          </p:spPr>
          <p:txBody>
            <a:bodyPr wrap="square">
              <a:spAutoFit/>
            </a:bodyPr>
            <a:lstStyle/>
            <a:p>
              <a:r>
                <a:rPr lang="tr-TR" sz="1600" b="1" dirty="0" smtClean="0">
                  <a:solidFill>
                    <a:schemeClr val="bg1"/>
                  </a:solidFill>
                  <a:latin typeface="Arial Black" pitchFamily="34" charset="0"/>
                </a:rPr>
                <a:t>Matematik</a:t>
              </a:r>
              <a:endParaRPr lang="en-US" sz="1600" b="1" dirty="0">
                <a:solidFill>
                  <a:schemeClr val="bg1"/>
                </a:solidFill>
                <a:latin typeface="Arial Black" pitchFamily="34" charset="0"/>
              </a:endParaRPr>
            </a:p>
          </p:txBody>
        </p:sp>
      </p:grpSp>
      <p:grpSp>
        <p:nvGrpSpPr>
          <p:cNvPr id="12" name="33 Grup"/>
          <p:cNvGrpSpPr/>
          <p:nvPr/>
        </p:nvGrpSpPr>
        <p:grpSpPr>
          <a:xfrm>
            <a:off x="2340429" y="3858091"/>
            <a:ext cx="2488746" cy="391886"/>
            <a:chOff x="2340429" y="3858091"/>
            <a:chExt cx="2488746" cy="391886"/>
          </a:xfrm>
        </p:grpSpPr>
        <p:sp>
          <p:nvSpPr>
            <p:cNvPr id="10" name="Pentagon 9"/>
            <p:cNvSpPr/>
            <p:nvPr/>
          </p:nvSpPr>
          <p:spPr>
            <a:xfrm>
              <a:off x="2340429" y="3858091"/>
              <a:ext cx="2481943" cy="391886"/>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13"/>
            <p:cNvSpPr/>
            <p:nvPr/>
          </p:nvSpPr>
          <p:spPr>
            <a:xfrm>
              <a:off x="2883017" y="3859879"/>
              <a:ext cx="1946158" cy="338554"/>
            </a:xfrm>
            <a:prstGeom prst="rect">
              <a:avLst/>
            </a:prstGeom>
          </p:spPr>
          <p:txBody>
            <a:bodyPr wrap="square">
              <a:spAutoFit/>
            </a:bodyPr>
            <a:lstStyle/>
            <a:p>
              <a:r>
                <a:rPr lang="tr-TR" sz="1600" b="1" dirty="0" smtClean="0">
                  <a:solidFill>
                    <a:schemeClr val="bg1"/>
                  </a:solidFill>
                  <a:latin typeface="Arial Black" pitchFamily="34" charset="0"/>
                </a:rPr>
                <a:t>Türkçe</a:t>
              </a:r>
              <a:endParaRPr lang="en-US" sz="1600" b="1" dirty="0">
                <a:solidFill>
                  <a:schemeClr val="bg1"/>
                </a:solidFill>
                <a:latin typeface="Arial Black" pitchFamily="34" charset="0"/>
              </a:endParaRPr>
            </a:p>
          </p:txBody>
        </p:sp>
      </p:grpSp>
      <p:grpSp>
        <p:nvGrpSpPr>
          <p:cNvPr id="15" name="34 Grup"/>
          <p:cNvGrpSpPr/>
          <p:nvPr/>
        </p:nvGrpSpPr>
        <p:grpSpPr>
          <a:xfrm>
            <a:off x="2026104" y="4320667"/>
            <a:ext cx="2869746" cy="391886"/>
            <a:chOff x="2026104" y="4320667"/>
            <a:chExt cx="2869746" cy="391886"/>
          </a:xfrm>
        </p:grpSpPr>
        <p:sp>
          <p:nvSpPr>
            <p:cNvPr id="11" name="Pentagon 10"/>
            <p:cNvSpPr/>
            <p:nvPr/>
          </p:nvSpPr>
          <p:spPr>
            <a:xfrm>
              <a:off x="2026104" y="4320667"/>
              <a:ext cx="2481943" cy="39188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13"/>
            <p:cNvSpPr/>
            <p:nvPr/>
          </p:nvSpPr>
          <p:spPr>
            <a:xfrm>
              <a:off x="2562225" y="4345654"/>
              <a:ext cx="2333625" cy="338554"/>
            </a:xfrm>
            <a:prstGeom prst="rect">
              <a:avLst/>
            </a:prstGeom>
          </p:spPr>
          <p:txBody>
            <a:bodyPr wrap="square">
              <a:spAutoFit/>
            </a:bodyPr>
            <a:lstStyle/>
            <a:p>
              <a:r>
                <a:rPr lang="tr-TR" sz="1600" b="1" dirty="0" smtClean="0">
                  <a:solidFill>
                    <a:schemeClr val="bg1"/>
                  </a:solidFill>
                  <a:latin typeface="Arial Black" pitchFamily="34" charset="0"/>
                </a:rPr>
                <a:t>Sosyal Bilimler</a:t>
              </a:r>
              <a:endParaRPr lang="en-US" sz="1600" b="1" dirty="0">
                <a:solidFill>
                  <a:schemeClr val="bg1"/>
                </a:solidFill>
                <a:latin typeface="Arial Black" pitchFamily="34" charset="0"/>
              </a:endParaRPr>
            </a:p>
          </p:txBody>
        </p:sp>
      </p:grpSp>
      <p:sp>
        <p:nvSpPr>
          <p:cNvPr id="24" name="23 Metin kutusu"/>
          <p:cNvSpPr txBox="1"/>
          <p:nvPr/>
        </p:nvSpPr>
        <p:spPr>
          <a:xfrm>
            <a:off x="4381500" y="2781300"/>
            <a:ext cx="1323975" cy="523220"/>
          </a:xfrm>
          <a:prstGeom prst="rect">
            <a:avLst/>
          </a:prstGeom>
          <a:noFill/>
        </p:spPr>
        <p:txBody>
          <a:bodyPr wrap="square" rtlCol="0">
            <a:spAutoFit/>
          </a:bodyPr>
          <a:lstStyle/>
          <a:p>
            <a:r>
              <a:rPr lang="tr-TR" sz="2800" b="1" dirty="0" smtClean="0">
                <a:solidFill>
                  <a:srgbClr val="FF0000"/>
                </a:solidFill>
              </a:rPr>
              <a:t>% 17</a:t>
            </a:r>
            <a:endParaRPr lang="tr-TR" sz="2800" b="1" dirty="0">
              <a:solidFill>
                <a:srgbClr val="FF0000"/>
              </a:solidFill>
            </a:endParaRPr>
          </a:p>
        </p:txBody>
      </p:sp>
      <p:sp>
        <p:nvSpPr>
          <p:cNvPr id="25" name="24 Metin kutusu"/>
          <p:cNvSpPr txBox="1"/>
          <p:nvPr/>
        </p:nvSpPr>
        <p:spPr>
          <a:xfrm>
            <a:off x="4657725" y="3295650"/>
            <a:ext cx="1323975" cy="523220"/>
          </a:xfrm>
          <a:prstGeom prst="rect">
            <a:avLst/>
          </a:prstGeom>
          <a:noFill/>
        </p:spPr>
        <p:txBody>
          <a:bodyPr wrap="square" rtlCol="0">
            <a:spAutoFit/>
          </a:bodyPr>
          <a:lstStyle/>
          <a:p>
            <a:r>
              <a:rPr lang="tr-TR" sz="2800" b="1" dirty="0" smtClean="0">
                <a:solidFill>
                  <a:schemeClr val="accent2">
                    <a:lumMod val="75000"/>
                  </a:schemeClr>
                </a:solidFill>
              </a:rPr>
              <a:t>% 33</a:t>
            </a:r>
            <a:endParaRPr lang="tr-TR" sz="2800" b="1" dirty="0">
              <a:solidFill>
                <a:schemeClr val="accent2">
                  <a:lumMod val="75000"/>
                </a:schemeClr>
              </a:solidFill>
            </a:endParaRPr>
          </a:p>
        </p:txBody>
      </p:sp>
      <p:sp>
        <p:nvSpPr>
          <p:cNvPr id="26" name="25 Metin kutusu"/>
          <p:cNvSpPr txBox="1"/>
          <p:nvPr/>
        </p:nvSpPr>
        <p:spPr>
          <a:xfrm>
            <a:off x="4762500" y="3752850"/>
            <a:ext cx="1323975" cy="523220"/>
          </a:xfrm>
          <a:prstGeom prst="rect">
            <a:avLst/>
          </a:prstGeom>
          <a:noFill/>
        </p:spPr>
        <p:txBody>
          <a:bodyPr wrap="square" rtlCol="0">
            <a:spAutoFit/>
          </a:bodyPr>
          <a:lstStyle/>
          <a:p>
            <a:r>
              <a:rPr lang="tr-TR" sz="2800" b="1" dirty="0" smtClean="0">
                <a:solidFill>
                  <a:schemeClr val="accent3">
                    <a:lumMod val="75000"/>
                  </a:schemeClr>
                </a:solidFill>
              </a:rPr>
              <a:t>% 33</a:t>
            </a:r>
            <a:endParaRPr lang="tr-TR" sz="2800" b="1" dirty="0">
              <a:solidFill>
                <a:schemeClr val="accent3">
                  <a:lumMod val="75000"/>
                </a:schemeClr>
              </a:solidFill>
            </a:endParaRPr>
          </a:p>
        </p:txBody>
      </p:sp>
      <p:sp>
        <p:nvSpPr>
          <p:cNvPr id="27" name="26 Metin kutusu"/>
          <p:cNvSpPr txBox="1"/>
          <p:nvPr/>
        </p:nvSpPr>
        <p:spPr>
          <a:xfrm>
            <a:off x="4429125" y="4257675"/>
            <a:ext cx="1323975" cy="523220"/>
          </a:xfrm>
          <a:prstGeom prst="rect">
            <a:avLst/>
          </a:prstGeom>
          <a:noFill/>
        </p:spPr>
        <p:txBody>
          <a:bodyPr wrap="square" rtlCol="0">
            <a:spAutoFit/>
          </a:bodyPr>
          <a:lstStyle/>
          <a:p>
            <a:r>
              <a:rPr lang="tr-TR" sz="2800" b="1" dirty="0" smtClean="0">
                <a:solidFill>
                  <a:schemeClr val="accent4">
                    <a:lumMod val="75000"/>
                  </a:schemeClr>
                </a:solidFill>
              </a:rPr>
              <a:t>% 17</a:t>
            </a:r>
            <a:endParaRPr lang="tr-TR" sz="2800" b="1" dirty="0">
              <a:solidFill>
                <a:schemeClr val="accent4">
                  <a:lumMod val="75000"/>
                </a:schemeClr>
              </a:solidFill>
            </a:endParaRPr>
          </a:p>
        </p:txBody>
      </p:sp>
      <p:sp>
        <p:nvSpPr>
          <p:cNvPr id="19" name="18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grpSp>
        <p:nvGrpSpPr>
          <p:cNvPr id="16" name="Group 3"/>
          <p:cNvGrpSpPr/>
          <p:nvPr/>
        </p:nvGrpSpPr>
        <p:grpSpPr>
          <a:xfrm>
            <a:off x="-135327" y="0"/>
            <a:ext cx="9144000" cy="1077218"/>
            <a:chOff x="-218536" y="-1046798"/>
            <a:chExt cx="12192000" cy="1436291"/>
          </a:xfrm>
        </p:grpSpPr>
        <p:sp>
          <p:nvSpPr>
            <p:cNvPr id="28"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Black" pitchFamily="34" charset="0"/>
                </a:rPr>
                <a:t>TYT</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9" name="Rectangle 5"/>
            <p:cNvSpPr/>
            <p:nvPr/>
          </p:nvSpPr>
          <p:spPr>
            <a:xfrm>
              <a:off x="324617" y="-3450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PUAN ORANLARI</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30" name="29 Resim" descr="11-interest-rates-6-600.jpg"/>
          <p:cNvPicPr>
            <a:picLocks noChangeAspect="1"/>
          </p:cNvPicPr>
          <p:nvPr/>
        </p:nvPicPr>
        <p:blipFill>
          <a:blip r:embed="rId2" cstate="print"/>
          <a:stretch>
            <a:fillRect/>
          </a:stretch>
        </p:blipFill>
        <p:spPr>
          <a:xfrm>
            <a:off x="5626101" y="2228851"/>
            <a:ext cx="3517899" cy="2638424"/>
          </a:xfrm>
          <a:prstGeom prst="rect">
            <a:avLst/>
          </a:prstGeom>
        </p:spPr>
      </p:pic>
      <p:grpSp>
        <p:nvGrpSpPr>
          <p:cNvPr id="17" name="30 Grup"/>
          <p:cNvGrpSpPr/>
          <p:nvPr/>
        </p:nvGrpSpPr>
        <p:grpSpPr>
          <a:xfrm>
            <a:off x="312965" y="2501913"/>
            <a:ext cx="2471057" cy="2468880"/>
            <a:chOff x="312965" y="2501913"/>
            <a:chExt cx="2471057" cy="2468880"/>
          </a:xfrm>
        </p:grpSpPr>
        <p:sp>
          <p:nvSpPr>
            <p:cNvPr id="7" name="Oval 6"/>
            <p:cNvSpPr/>
            <p:nvPr/>
          </p:nvSpPr>
          <p:spPr>
            <a:xfrm>
              <a:off x="312965" y="2501913"/>
              <a:ext cx="2471057" cy="24688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533430" y="2785705"/>
              <a:ext cx="1940350" cy="1661993"/>
            </a:xfrm>
            <a:prstGeom prst="rect">
              <a:avLst/>
            </a:prstGeom>
            <a:noFill/>
          </p:spPr>
          <p:txBody>
            <a:bodyPr wrap="square" rtlCol="0">
              <a:spAutoFit/>
            </a:bodyPr>
            <a:lstStyle/>
            <a:p>
              <a:pPr algn="ctr"/>
              <a:r>
                <a:rPr lang="tr-TR" sz="5400" dirty="0" smtClean="0">
                  <a:solidFill>
                    <a:schemeClr val="accent2"/>
                  </a:solidFill>
                  <a:latin typeface="Bebas Neue" panose="020B0606020202050201" pitchFamily="34" charset="0"/>
                </a:rPr>
                <a:t>TYT</a:t>
              </a:r>
              <a:r>
                <a:rPr lang="en-US" sz="5400" dirty="0" smtClean="0">
                  <a:solidFill>
                    <a:schemeClr val="bg1"/>
                  </a:solidFill>
                  <a:latin typeface="Bebas Neue" panose="020B0606020202050201" pitchFamily="34" charset="0"/>
                </a:rPr>
                <a:t> </a:t>
              </a:r>
              <a:endParaRPr lang="en-US" sz="5400" dirty="0">
                <a:solidFill>
                  <a:schemeClr val="bg1"/>
                </a:solidFill>
                <a:latin typeface="Bebas Neue" panose="020B0606020202050201" pitchFamily="34" charset="0"/>
              </a:endParaRPr>
            </a:p>
            <a:p>
              <a:pPr algn="ctr"/>
              <a:r>
                <a:rPr lang="tr-TR" sz="2400" dirty="0" smtClean="0">
                  <a:solidFill>
                    <a:schemeClr val="bg1"/>
                  </a:solidFill>
                  <a:latin typeface="Bebas Neue" panose="020B0606020202050201" pitchFamily="34" charset="0"/>
                </a:rPr>
                <a:t>TEMEL YETERLİLİK TESTİ</a:t>
              </a:r>
              <a:endParaRPr lang="en-US" sz="2400" dirty="0">
                <a:solidFill>
                  <a:schemeClr val="bg1"/>
                </a:solidFill>
                <a:latin typeface="Bebas Neue" panose="020B0606020202050201" pitchFamily="34" charset="0"/>
              </a:endParaRPr>
            </a:p>
          </p:txBody>
        </p:sp>
      </p:grpSp>
      <p:sp>
        <p:nvSpPr>
          <p:cNvPr id="37" name="36 Slayt Numarası Yer Tutucusu"/>
          <p:cNvSpPr>
            <a:spLocks noGrp="1"/>
          </p:cNvSpPr>
          <p:nvPr>
            <p:ph type="sldNum" sz="quarter" idx="12"/>
          </p:nvPr>
        </p:nvSpPr>
        <p:spPr/>
        <p:txBody>
          <a:bodyPr/>
          <a:lstStyle/>
          <a:p>
            <a:fld id="{2F0443AE-4F20-4B40-B91B-135E9B6A23DD}" type="slidenum">
              <a:rPr lang="en-US" smtClean="0"/>
              <a:pPr/>
              <a:t>8</a:t>
            </a:fld>
            <a:endParaRPr lang="en-US"/>
          </a:p>
        </p:txBody>
      </p:sp>
    </p:spTree>
    <p:extLst>
      <p:ext uri="{BB962C8B-B14F-4D97-AF65-F5344CB8AC3E}">
        <p14:creationId xmlns="" xmlns:p14="http://schemas.microsoft.com/office/powerpoint/2010/main" val="15154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edge">
                                      <p:cBhvr>
                                        <p:cTn id="15" dur="2000"/>
                                        <p:tgtEl>
                                          <p:spTgt spid="30"/>
                                        </p:tgtEl>
                                      </p:cBhvr>
                                    </p:animEffect>
                                  </p:childTnLst>
                                </p:cTn>
                              </p:par>
                            </p:childTnLst>
                          </p:cTn>
                        </p:par>
                        <p:par>
                          <p:cTn id="16" fill="hold">
                            <p:stCondLst>
                              <p:cond delay="3000"/>
                            </p:stCondLst>
                            <p:childTnLst>
                              <p:par>
                                <p:cTn id="17" presetID="26"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par>
                          <p:cTn id="33" fill="hold">
                            <p:stCondLst>
                              <p:cond delay="5000"/>
                            </p:stCondLst>
                            <p:childTnLst>
                              <p:par>
                                <p:cTn id="34" presetID="2" presetClass="entr" presetSubtype="1"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0-#ppt_h/2"/>
                                          </p:val>
                                        </p:tav>
                                        <p:tav tm="100000">
                                          <p:val>
                                            <p:strVal val="#ppt_y"/>
                                          </p:val>
                                        </p:tav>
                                      </p:tavLst>
                                    </p:anim>
                                  </p:childTnLst>
                                </p:cTn>
                              </p:par>
                            </p:childTnLst>
                          </p:cTn>
                        </p:par>
                        <p:par>
                          <p:cTn id="38" fill="hold">
                            <p:stCondLst>
                              <p:cond delay="5500"/>
                            </p:stCondLst>
                            <p:childTnLst>
                              <p:par>
                                <p:cTn id="39" presetID="2" presetClass="entr" presetSubtype="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par>
                          <p:cTn id="43" fill="hold">
                            <p:stCondLst>
                              <p:cond delay="6000"/>
                            </p:stCondLst>
                            <p:childTnLst>
                              <p:par>
                                <p:cTn id="44" presetID="2" presetClass="entr" presetSubtype="8"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 presetClass="entr" presetSubtype="4"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7000"/>
                            </p:stCondLst>
                            <p:childTnLst>
                              <p:par>
                                <p:cTn id="54" presetID="39" presetClass="entr" presetSubtype="0" accel="10000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ppt_h</p:attrName>
                                        </p:attrNameLst>
                                      </p:cBhvr>
                                      <p:tavLst>
                                        <p:tav tm="0">
                                          <p:val>
                                            <p:strVal val="#ppt_h/20"/>
                                          </p:val>
                                        </p:tav>
                                        <p:tav tm="50000">
                                          <p:val>
                                            <p:strVal val="#ppt_h/20"/>
                                          </p:val>
                                        </p:tav>
                                        <p:tav tm="100000">
                                          <p:val>
                                            <p:strVal val="#ppt_h"/>
                                          </p:val>
                                        </p:tav>
                                      </p:tavLst>
                                    </p:anim>
                                    <p:anim calcmode="lin" valueType="num">
                                      <p:cBhvr>
                                        <p:cTn id="57" dur="500" fill="hold"/>
                                        <p:tgtEl>
                                          <p:spTgt spid="24"/>
                                        </p:tgtEl>
                                        <p:attrNameLst>
                                          <p:attrName>ppt_w</p:attrName>
                                        </p:attrNameLst>
                                      </p:cBhvr>
                                      <p:tavLst>
                                        <p:tav tm="0">
                                          <p:val>
                                            <p:strVal val="#ppt_w+.3"/>
                                          </p:val>
                                        </p:tav>
                                        <p:tav tm="50000">
                                          <p:val>
                                            <p:strVal val="#ppt_w+.3"/>
                                          </p:val>
                                        </p:tav>
                                        <p:tav tm="100000">
                                          <p:val>
                                            <p:strVal val="#ppt_w"/>
                                          </p:val>
                                        </p:tav>
                                      </p:tavLst>
                                    </p:anim>
                                    <p:anim calcmode="lin" valueType="num">
                                      <p:cBhvr>
                                        <p:cTn id="58" dur="500" fill="hold"/>
                                        <p:tgtEl>
                                          <p:spTgt spid="24"/>
                                        </p:tgtEl>
                                        <p:attrNameLst>
                                          <p:attrName>ppt_x</p:attrName>
                                        </p:attrNameLst>
                                      </p:cBhvr>
                                      <p:tavLst>
                                        <p:tav tm="0">
                                          <p:val>
                                            <p:strVal val="#ppt_x-.3"/>
                                          </p:val>
                                        </p:tav>
                                        <p:tav tm="50000">
                                          <p:val>
                                            <p:strVal val="#ppt_x"/>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childTnLst>
                                </p:cTn>
                              </p:par>
                            </p:childTnLst>
                          </p:cTn>
                        </p:par>
                        <p:par>
                          <p:cTn id="60" fill="hold">
                            <p:stCondLst>
                              <p:cond delay="7500"/>
                            </p:stCondLst>
                            <p:childTnLst>
                              <p:par>
                                <p:cTn id="61" presetID="39" presetClass="entr" presetSubtype="0" accel="10000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25"/>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25"/>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
                                          </p:val>
                                        </p:tav>
                                        <p:tav tm="100000">
                                          <p:val>
                                            <p:strVal val="#ppt_y"/>
                                          </p:val>
                                        </p:tav>
                                      </p:tavLst>
                                    </p:anim>
                                  </p:childTnLst>
                                </p:cTn>
                              </p:par>
                            </p:childTnLst>
                          </p:cTn>
                        </p:par>
                        <p:par>
                          <p:cTn id="67" fill="hold">
                            <p:stCondLst>
                              <p:cond delay="8000"/>
                            </p:stCondLst>
                            <p:childTnLst>
                              <p:par>
                                <p:cTn id="68" presetID="39" presetClass="entr" presetSubtype="0" accel="10000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71"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72"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
                                          </p:val>
                                        </p:tav>
                                        <p:tav tm="100000">
                                          <p:val>
                                            <p:strVal val="#ppt_y"/>
                                          </p:val>
                                        </p:tav>
                                      </p:tavLst>
                                    </p:anim>
                                  </p:childTnLst>
                                </p:cTn>
                              </p:par>
                            </p:childTnLst>
                          </p:cTn>
                        </p:par>
                        <p:par>
                          <p:cTn id="74" fill="hold">
                            <p:stCondLst>
                              <p:cond delay="8500"/>
                            </p:stCondLst>
                            <p:childTnLst>
                              <p:par>
                                <p:cTn id="75" presetID="39" presetClass="entr" presetSubtype="0" accel="100000"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27"/>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27"/>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Dikdörtgen"/>
          <p:cNvSpPr/>
          <p:nvPr/>
        </p:nvSpPr>
        <p:spPr>
          <a:xfrm>
            <a:off x="0" y="0"/>
            <a:ext cx="9144000" cy="99203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pic>
        <p:nvPicPr>
          <p:cNvPr id="11" name="Pictur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32864" y="2845190"/>
            <a:ext cx="228600" cy="228600"/>
          </a:xfrm>
          <a:prstGeom prst="rect">
            <a:avLst/>
          </a:prstGeom>
        </p:spPr>
      </p:pic>
      <p:pic>
        <p:nvPicPr>
          <p:cNvPr id="12" name="Picture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161464" y="3771186"/>
            <a:ext cx="228600" cy="228600"/>
          </a:xfrm>
          <a:prstGeom prst="rect">
            <a:avLst/>
          </a:prstGeom>
        </p:spPr>
      </p:pic>
      <p:sp>
        <p:nvSpPr>
          <p:cNvPr id="15" name="TextBox 14"/>
          <p:cNvSpPr txBox="1"/>
          <p:nvPr/>
        </p:nvSpPr>
        <p:spPr>
          <a:xfrm>
            <a:off x="1764576" y="2714322"/>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7" name="TextBox 16"/>
          <p:cNvSpPr txBox="1"/>
          <p:nvPr/>
        </p:nvSpPr>
        <p:spPr>
          <a:xfrm>
            <a:off x="1764574" y="3629890"/>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sp>
        <p:nvSpPr>
          <p:cNvPr id="19" name="TextBox 18"/>
          <p:cNvSpPr txBox="1"/>
          <p:nvPr/>
        </p:nvSpPr>
        <p:spPr>
          <a:xfrm>
            <a:off x="1764573" y="4545458"/>
            <a:ext cx="6293573" cy="369332"/>
          </a:xfrm>
          <a:prstGeom prst="rect">
            <a:avLst/>
          </a:prstGeom>
          <a:noFill/>
        </p:spPr>
        <p:txBody>
          <a:bodyPr wrap="square" rtlCol="0">
            <a:spAutoFit/>
          </a:bodyPr>
          <a:lstStyle/>
          <a:p>
            <a:r>
              <a:rPr lang="en-US" dirty="0">
                <a:solidFill>
                  <a:schemeClr val="bg1"/>
                </a:solidFill>
                <a:latin typeface="Bebas Neue" panose="020B0606020202050201" pitchFamily="34" charset="0"/>
              </a:rPr>
              <a:t>Your text here</a:t>
            </a:r>
          </a:p>
        </p:txBody>
      </p:sp>
      <p:grpSp>
        <p:nvGrpSpPr>
          <p:cNvPr id="21" name="Group 3"/>
          <p:cNvGrpSpPr/>
          <p:nvPr/>
        </p:nvGrpSpPr>
        <p:grpSpPr>
          <a:xfrm>
            <a:off x="-163902" y="116797"/>
            <a:ext cx="9144000" cy="1077218"/>
            <a:chOff x="-218536" y="-1046798"/>
            <a:chExt cx="12192000" cy="1436291"/>
          </a:xfrm>
        </p:grpSpPr>
        <p:sp>
          <p:nvSpPr>
            <p:cNvPr id="22" name="TextBox 4"/>
            <p:cNvSpPr txBox="1"/>
            <p:nvPr/>
          </p:nvSpPr>
          <p:spPr>
            <a:xfrm>
              <a:off x="-218536" y="-1046798"/>
              <a:ext cx="12192000" cy="1436291"/>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rPr>
                <a:t>PUAN HESAPLAMA</a:t>
              </a:r>
            </a:p>
            <a:p>
              <a:pPr algn="ct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Bebas Neue" panose="020B0606020202050201" pitchFamily="34" charset="0"/>
              </a:endParaRPr>
            </a:p>
          </p:txBody>
        </p:sp>
        <p:sp>
          <p:nvSpPr>
            <p:cNvPr id="23" name="Rectangle 5"/>
            <p:cNvSpPr/>
            <p:nvPr/>
          </p:nvSpPr>
          <p:spPr>
            <a:xfrm>
              <a:off x="324617" y="-433978"/>
              <a:ext cx="10944665" cy="615553"/>
            </a:xfrm>
            <a:prstGeom prst="rect">
              <a:avLst/>
            </a:prstGeom>
          </p:spPr>
          <p:txBody>
            <a:bodyPr wrap="square">
              <a:spAutoFit/>
            </a:bodyPr>
            <a:lstStyle/>
            <a:p>
              <a:pPr algn="ctr"/>
              <a:r>
                <a:rPr lang="tr-T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ORANLAR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pic>
        <p:nvPicPr>
          <p:cNvPr id="25" name="Picture 1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107959" y="5242549"/>
            <a:ext cx="228600" cy="228600"/>
          </a:xfrm>
          <a:prstGeom prst="rect">
            <a:avLst/>
          </a:prstGeom>
        </p:spPr>
      </p:pic>
      <p:graphicFrame>
        <p:nvGraphicFramePr>
          <p:cNvPr id="24" name="23 Grafik"/>
          <p:cNvGraphicFramePr/>
          <p:nvPr/>
        </p:nvGraphicFramePr>
        <p:xfrm>
          <a:off x="1152525" y="1397000"/>
          <a:ext cx="7296149" cy="4470400"/>
        </p:xfrm>
        <a:graphic>
          <a:graphicData uri="http://schemas.openxmlformats.org/drawingml/2006/chart">
            <c:chart xmlns:c="http://schemas.openxmlformats.org/drawingml/2006/chart" xmlns:r="http://schemas.openxmlformats.org/officeDocument/2006/relationships" r:id="rId5"/>
          </a:graphicData>
        </a:graphic>
      </p:graphicFrame>
      <p:sp>
        <p:nvSpPr>
          <p:cNvPr id="14" name="13 Slayt Numarası Yer Tutucusu"/>
          <p:cNvSpPr>
            <a:spLocks noGrp="1"/>
          </p:cNvSpPr>
          <p:nvPr>
            <p:ph type="sldNum" sz="quarter" idx="12"/>
          </p:nvPr>
        </p:nvSpPr>
        <p:spPr/>
        <p:txBody>
          <a:bodyPr/>
          <a:lstStyle/>
          <a:p>
            <a:fld id="{2F0443AE-4F20-4B40-B91B-135E9B6A23DD}" type="slidenum">
              <a:rPr lang="en-US" smtClean="0"/>
              <a:pPr/>
              <a:t>9</a:t>
            </a:fld>
            <a:endParaRPr lang="en-US"/>
          </a:p>
        </p:txBody>
      </p:sp>
    </p:spTree>
    <p:extLst>
      <p:ext uri="{BB962C8B-B14F-4D97-AF65-F5344CB8AC3E}">
        <p14:creationId xmlns="" xmlns:p14="http://schemas.microsoft.com/office/powerpoint/2010/main" val="307545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
                                        <p:tgtEl>
                                          <p:spTgt spid="24"/>
                                        </p:tgtEl>
                                      </p:cBhvr>
                                    </p:animEffect>
                                    <p:anim calcmode="lin" valueType="num">
                                      <p:cBhvr>
                                        <p:cTn id="8" dur="400" fill="hold"/>
                                        <p:tgtEl>
                                          <p:spTgt spid="24"/>
                                        </p:tgtEl>
                                        <p:attrNameLst>
                                          <p:attrName>ppt_x</p:attrName>
                                        </p:attrNameLst>
                                      </p:cBhvr>
                                      <p:tavLst>
                                        <p:tav tm="0">
                                          <p:val>
                                            <p:strVal val="#ppt_x"/>
                                          </p:val>
                                        </p:tav>
                                        <p:tav tm="100000">
                                          <p:val>
                                            <p:strVal val="#ppt_x"/>
                                          </p:val>
                                        </p:tav>
                                      </p:tavLst>
                                    </p:anim>
                                    <p:anim calcmode="lin" valueType="num">
                                      <p:cBhvr>
                                        <p:cTn id="9" dur="400" fill="hold"/>
                                        <p:tgtEl>
                                          <p:spTgt spid="2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Lst>
  </p:timing>
</p:sld>
</file>

<file path=ppt/theme/theme1.xml><?xml version="1.0" encoding="utf-8"?>
<a:theme xmlns:a="http://schemas.openxmlformats.org/drawingml/2006/main" name="Office Theme">
  <a:themeElements>
    <a:clrScheme name="Custom 5">
      <a:dk1>
        <a:srgbClr val="000000"/>
      </a:dk1>
      <a:lt1>
        <a:sysClr val="window" lastClr="FFFFFF"/>
      </a:lt1>
      <a:dk2>
        <a:srgbClr val="17406D"/>
      </a:dk2>
      <a:lt2>
        <a:srgbClr val="DBEFF9"/>
      </a:lt2>
      <a:accent1>
        <a:srgbClr val="EF0000"/>
      </a:accent1>
      <a:accent2>
        <a:srgbClr val="FFC30B"/>
      </a:accent2>
      <a:accent3>
        <a:srgbClr val="6DAA2D"/>
      </a:accent3>
      <a:accent4>
        <a:srgbClr val="01E569"/>
      </a:accent4>
      <a:accent5>
        <a:srgbClr val="05BBFF"/>
      </a:accent5>
      <a:accent6>
        <a:srgbClr val="008BEF"/>
      </a:accent6>
      <a:hlink>
        <a:srgbClr val="FF9A07"/>
      </a:hlink>
      <a:folHlink>
        <a:srgbClr val="3ECCB4"/>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1584</TotalTime>
  <Words>1934</Words>
  <Application>Microsoft Office PowerPoint</Application>
  <PresentationFormat>Ekran Gösterisi (4:3)</PresentationFormat>
  <Paragraphs>547</Paragraphs>
  <Slides>38</Slides>
  <Notes>1</Notes>
  <HiddenSlides>0</HiddenSlides>
  <MMClips>0</MMClips>
  <ScaleCrop>false</ScaleCrop>
  <HeadingPairs>
    <vt:vector size="4" baseType="variant">
      <vt:variant>
        <vt:lpstr>Tema</vt:lpstr>
      </vt:variant>
      <vt:variant>
        <vt:i4>1</vt:i4>
      </vt:variant>
      <vt:variant>
        <vt:lpstr>Slayt Başlıkları</vt:lpstr>
      </vt:variant>
      <vt:variant>
        <vt:i4>38</vt:i4>
      </vt:variant>
    </vt:vector>
  </HeadingPairs>
  <TitlesOfParts>
    <vt:vector size="39" baseType="lpstr">
      <vt:lpstr>Office Theme</vt:lpstr>
      <vt:lpstr>YÜKSEK ÖĞRETİM     KURUMLARI SINAVI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LOVEISH</dc:creator>
  <cp:lastModifiedBy>REHBERLİK</cp:lastModifiedBy>
  <cp:revision>159</cp:revision>
  <dcterms:created xsi:type="dcterms:W3CDTF">2015-11-06T18:34:53Z</dcterms:created>
  <dcterms:modified xsi:type="dcterms:W3CDTF">2024-11-28T07:16:27Z</dcterms:modified>
</cp:coreProperties>
</file>